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969" r:id="rId3"/>
    <p:sldId id="16040" r:id="rId4"/>
    <p:sldId id="967" r:id="rId5"/>
    <p:sldId id="2072577851" r:id="rId6"/>
    <p:sldId id="2147471258" r:id="rId7"/>
    <p:sldId id="801" r:id="rId8"/>
    <p:sldId id="2147471260" r:id="rId9"/>
    <p:sldId id="2147471265" r:id="rId10"/>
    <p:sldId id="2147471266" r:id="rId11"/>
    <p:sldId id="2072577915" r:id="rId12"/>
    <p:sldId id="2072577919" r:id="rId13"/>
    <p:sldId id="960" r:id="rId14"/>
    <p:sldId id="2147471263" r:id="rId15"/>
    <p:sldId id="2147471261" r:id="rId16"/>
    <p:sldId id="2147471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p:restoredTop sz="94694"/>
  </p:normalViewPr>
  <p:slideViewPr>
    <p:cSldViewPr snapToGrid="0">
      <p:cViewPr varScale="1">
        <p:scale>
          <a:sx n="117" d="100"/>
          <a:sy n="117" d="100"/>
        </p:scale>
        <p:origin x="88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04EAA-2301-5E4D-9A2A-6BDB3D2781A4}"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267C8-5839-CC40-91D7-578148A1F1C6}" type="slidenum">
              <a:rPr lang="en-US" smtClean="0"/>
              <a:t>‹#›</a:t>
            </a:fld>
            <a:endParaRPr lang="en-US"/>
          </a:p>
        </p:txBody>
      </p:sp>
    </p:spTree>
    <p:extLst>
      <p:ext uri="{BB962C8B-B14F-4D97-AF65-F5344CB8AC3E}">
        <p14:creationId xmlns:p14="http://schemas.microsoft.com/office/powerpoint/2010/main" val="372641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2D81F-D8D8-2848-9BF8-40D213639777}" type="slidenum">
              <a:rPr lang="en-US" smtClean="0"/>
              <a:t>4</a:t>
            </a:fld>
            <a:endParaRPr lang="en-US"/>
          </a:p>
        </p:txBody>
      </p:sp>
    </p:spTree>
    <p:extLst>
      <p:ext uri="{BB962C8B-B14F-4D97-AF65-F5344CB8AC3E}">
        <p14:creationId xmlns:p14="http://schemas.microsoft.com/office/powerpoint/2010/main" val="3305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t>
            </a:r>
            <a:r>
              <a:rPr lang="en-US" dirty="0"/>
              <a:t>Alright, lets discuss goals. </a:t>
            </a:r>
          </a:p>
          <a:p>
            <a:endParaRPr lang="en-US" dirty="0"/>
          </a:p>
          <a:p>
            <a:r>
              <a:rPr lang="en-US" dirty="0"/>
              <a:t>Number 1 – we want to develop materials and technologies that strengthen US industry leadership. </a:t>
            </a:r>
          </a:p>
          <a:p>
            <a:endParaRPr lang="en-US" dirty="0"/>
          </a:p>
          <a:p>
            <a:r>
              <a:rPr lang="en-US" dirty="0"/>
              <a:t>Number 2 ( and the one that really motivates me everyday) is that we want to provide benefits to humanity through the advanced materials and biomanufacturing that we sponsor. </a:t>
            </a:r>
          </a:p>
          <a:p>
            <a:endParaRPr lang="en-US" dirty="0"/>
          </a:p>
          <a:p>
            <a:r>
              <a:rPr lang="en-US" dirty="0"/>
              <a:t>Finally, is give the people what they need. Let's stimulate the demand and let's scale it and make it sustainable.</a:t>
            </a:r>
          </a:p>
          <a:p>
            <a:endParaRPr lang="en-US" dirty="0"/>
          </a:p>
          <a:p>
            <a:r>
              <a:rPr lang="en-US" dirty="0"/>
              <a:t>How do we do it? Through utilization of the ISS National lab and independently validating a superior product that was built in microgravity versus the ground control.</a:t>
            </a:r>
          </a:p>
        </p:txBody>
      </p:sp>
      <p:sp>
        <p:nvSpPr>
          <p:cNvPr id="4" name="Slide Number Placeholder 3"/>
          <p:cNvSpPr>
            <a:spLocks noGrp="1"/>
          </p:cNvSpPr>
          <p:nvPr>
            <p:ph type="sldNum" sz="quarter" idx="5"/>
          </p:nvPr>
        </p:nvSpPr>
        <p:spPr/>
        <p:txBody>
          <a:bodyPr/>
          <a:lstStyle/>
          <a:p>
            <a:fld id="{7F62D81F-D8D8-2848-9BF8-40D213639777}" type="slidenum">
              <a:rPr lang="en-US" smtClean="0"/>
              <a:t>5</a:t>
            </a:fld>
            <a:endParaRPr lang="en-US" dirty="0"/>
          </a:p>
        </p:txBody>
      </p:sp>
    </p:spTree>
    <p:extLst>
      <p:ext uri="{BB962C8B-B14F-4D97-AF65-F5344CB8AC3E}">
        <p14:creationId xmlns:p14="http://schemas.microsoft.com/office/powerpoint/2010/main" val="231114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Valleys of Death in </a:t>
            </a:r>
            <a:r>
              <a:rPr lang="en-US" dirty="0" err="1"/>
              <a:t>inspace</a:t>
            </a:r>
            <a:r>
              <a:rPr lang="en-US" dirty="0"/>
              <a:t> manufacturing.  One is the performance of the manufacturing hardware.  The other is control of the manufacturing processes.  It is not enough to become proficient in just one of these. If the government does not invest between TRL 5-8, it is unlikely that private investors will either. From a private investor standpoint, </a:t>
            </a:r>
            <a:r>
              <a:rPr lang="en-US" dirty="0" err="1"/>
              <a:t>Inspace</a:t>
            </a:r>
            <a:r>
              <a:rPr lang="en-US" dirty="0"/>
              <a:t> manufacturing is an expensive,  high risk, and unfamiliar type of investment and very few will pay to see a proof of concept in space.  Once the proof of concept has been demonstrated in space to a certain standard, private investors are likely to be willing to invest (if the costs vs profits works).  </a:t>
            </a:r>
          </a:p>
        </p:txBody>
      </p:sp>
      <p:sp>
        <p:nvSpPr>
          <p:cNvPr id="4" name="Slide Number Placeholder 3"/>
          <p:cNvSpPr>
            <a:spLocks noGrp="1"/>
          </p:cNvSpPr>
          <p:nvPr>
            <p:ph type="sldNum" sz="quarter" idx="5"/>
          </p:nvPr>
        </p:nvSpPr>
        <p:spPr/>
        <p:txBody>
          <a:bodyPr/>
          <a:lstStyle/>
          <a:p>
            <a:fld id="{A734B03F-2311-6D43-AA10-DA7404E94570}" type="slidenum">
              <a:rPr lang="en-US" smtClean="0"/>
              <a:t>7</a:t>
            </a:fld>
            <a:endParaRPr lang="en-US" dirty="0"/>
          </a:p>
        </p:txBody>
      </p:sp>
    </p:spTree>
    <p:extLst>
      <p:ext uri="{BB962C8B-B14F-4D97-AF65-F5344CB8AC3E}">
        <p14:creationId xmlns:p14="http://schemas.microsoft.com/office/powerpoint/2010/main" val="289761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show of hands:  How many people here can help a company get a payload to space?  That’s what’s different now.</a:t>
            </a:r>
          </a:p>
          <a:p>
            <a:r>
              <a:rPr lang="en-US" dirty="0"/>
              <a:t>Ask for a show of hands:  How many people here are affected by the CHIPS Act? That’s what’s different now.</a:t>
            </a:r>
          </a:p>
        </p:txBody>
      </p:sp>
      <p:sp>
        <p:nvSpPr>
          <p:cNvPr id="4" name="Slide Number Placeholder 3"/>
          <p:cNvSpPr>
            <a:spLocks noGrp="1"/>
          </p:cNvSpPr>
          <p:nvPr>
            <p:ph type="sldNum" sz="quarter" idx="5"/>
          </p:nvPr>
        </p:nvSpPr>
        <p:spPr/>
        <p:txBody>
          <a:bodyPr/>
          <a:lstStyle/>
          <a:p>
            <a:fld id="{4B9267C8-5839-CC40-91D7-578148A1F1C6}" type="slidenum">
              <a:rPr lang="en-US" smtClean="0"/>
              <a:t>8</a:t>
            </a:fld>
            <a:endParaRPr lang="en-US"/>
          </a:p>
        </p:txBody>
      </p:sp>
    </p:spTree>
    <p:extLst>
      <p:ext uri="{BB962C8B-B14F-4D97-AF65-F5344CB8AC3E}">
        <p14:creationId xmlns:p14="http://schemas.microsoft.com/office/powerpoint/2010/main" val="384210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267C8-5839-CC40-91D7-578148A1F1C6}" type="slidenum">
              <a:rPr lang="en-US" smtClean="0"/>
              <a:t>11</a:t>
            </a:fld>
            <a:endParaRPr lang="en-US"/>
          </a:p>
        </p:txBody>
      </p:sp>
    </p:spTree>
    <p:extLst>
      <p:ext uri="{BB962C8B-B14F-4D97-AF65-F5344CB8AC3E}">
        <p14:creationId xmlns:p14="http://schemas.microsoft.com/office/powerpoint/2010/main" val="21886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267C8-5839-CC40-91D7-578148A1F1C6}" type="slidenum">
              <a:rPr lang="en-US" smtClean="0"/>
              <a:t>12</a:t>
            </a:fld>
            <a:endParaRPr lang="en-US"/>
          </a:p>
        </p:txBody>
      </p:sp>
    </p:spTree>
    <p:extLst>
      <p:ext uri="{BB962C8B-B14F-4D97-AF65-F5344CB8AC3E}">
        <p14:creationId xmlns:p14="http://schemas.microsoft.com/office/powerpoint/2010/main" val="66480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2D81F-D8D8-2848-9BF8-40D213639777}" type="slidenum">
              <a:rPr lang="en-US" smtClean="0"/>
              <a:t>13</a:t>
            </a:fld>
            <a:endParaRPr lang="en-US"/>
          </a:p>
        </p:txBody>
      </p:sp>
    </p:spTree>
    <p:extLst>
      <p:ext uri="{BB962C8B-B14F-4D97-AF65-F5344CB8AC3E}">
        <p14:creationId xmlns:p14="http://schemas.microsoft.com/office/powerpoint/2010/main" val="421227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8574-47F2-BAAB-338C-CE033632A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D92E5-37D3-940D-FCFB-6546E2A4E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CC240-27EC-9679-6DDB-2BCB2B93C935}"/>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6B98029B-0551-349D-04D8-F356C813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098E-2C20-CB82-7CAF-1DB675AF6170}"/>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62663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61BF-4364-CE04-6762-120490B79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76E45C-B38B-271D-A111-C00D7981AB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8ECF2-D20B-43D9-6ACE-13C52FBDFDE2}"/>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7C947D2B-5726-9C5D-DCAA-176BD5BE1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920C4-0185-D78A-1500-BE259F0326E1}"/>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3967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8DAA3-9B32-271C-4327-9E0F2C5A5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D7958-32E8-22B6-761D-8683727DD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7B21C-2152-3E1A-D7F4-721E4B70FABB}"/>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CFEDD948-9B45-FECE-DD2D-CF32BE09A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1824E-3130-3B4D-47F7-FDA08E37DBA5}"/>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190295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065FE-9FF9-0D4E-B9A8-3813CEDEB4C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199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70E3-E8A9-3826-A7A6-5DA32AFFC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65881-0170-B7C7-DF0B-697F66256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BE7C6-B369-86D9-4AA7-FE40F10F593B}"/>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38B48F36-7CE0-1B44-3B52-49EAF7F49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DE53-AB35-EBF1-C637-E8A86734E8EB}"/>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267877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8BB2-DC61-3C24-B877-8C1EBCFA2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55FF2-211E-9980-82D9-FDA91DC35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D10EB-9645-4347-3144-62E02B427A92}"/>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BBE76A2A-7990-41F7-47D8-438C508D6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FB807-D661-F983-989B-FFB2F655ED9D}"/>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239577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0452-324A-186B-A7F8-9DDD625B4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CC24E-0861-C3C2-26BE-F1D7BAB0E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360FBB-4741-891F-9C35-47E697D4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254C-CD3C-68D5-9F0D-510B7D1A0D54}"/>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6" name="Footer Placeholder 5">
            <a:extLst>
              <a:ext uri="{FF2B5EF4-FFF2-40B4-BE49-F238E27FC236}">
                <a16:creationId xmlns:a16="http://schemas.microsoft.com/office/drawing/2014/main" id="{95B5DCEC-FCFE-DED3-D158-8FED8CA4C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BD10B-D715-90F1-3E53-79E27CCF7A8F}"/>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289132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D92B-FF4B-CEE0-C099-48A0FAE334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2D6DD-CDB9-2E94-E46D-CEF740F83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B5E8EA-7521-4E0C-EC55-731728171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F0B85-D468-E121-7A61-A408D11F9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1ACB1-F348-6AA0-2F30-9CE808A46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D602D-85F8-7F6E-175E-9F992F38DCD3}"/>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8" name="Footer Placeholder 7">
            <a:extLst>
              <a:ext uri="{FF2B5EF4-FFF2-40B4-BE49-F238E27FC236}">
                <a16:creationId xmlns:a16="http://schemas.microsoft.com/office/drawing/2014/main" id="{15C261A2-B5A8-9EAE-50D0-AF514B526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6ABB8C-D0A5-4122-725E-0A613321CFDE}"/>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383454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B676-FAF5-11CF-F1FA-60704888F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44BE75-57F7-9A48-DE4B-5D3D4C248FFC}"/>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4" name="Footer Placeholder 3">
            <a:extLst>
              <a:ext uri="{FF2B5EF4-FFF2-40B4-BE49-F238E27FC236}">
                <a16:creationId xmlns:a16="http://schemas.microsoft.com/office/drawing/2014/main" id="{D9138502-7889-0C93-EB3A-936FF8064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C8A2D6-D755-04E1-F115-9C1A05C8562A}"/>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386565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16090-3C94-A2B4-7763-4ABEE5DECF8D}"/>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3" name="Footer Placeholder 2">
            <a:extLst>
              <a:ext uri="{FF2B5EF4-FFF2-40B4-BE49-F238E27FC236}">
                <a16:creationId xmlns:a16="http://schemas.microsoft.com/office/drawing/2014/main" id="{25ED31B2-8E69-F062-6BE1-691A9A00F7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5F5C5F-DB5E-84ED-EF4F-08C207550BE8}"/>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428644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F594-34A8-48F1-3AA2-507C217A2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2ED54-FA98-D4B7-6325-B198155EE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C0D883-B08F-4C9C-3EA5-7C7AD2F87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BCF15-A55C-B878-0EB3-2D4301289922}"/>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6" name="Footer Placeholder 5">
            <a:extLst>
              <a:ext uri="{FF2B5EF4-FFF2-40B4-BE49-F238E27FC236}">
                <a16:creationId xmlns:a16="http://schemas.microsoft.com/office/drawing/2014/main" id="{23557504-F534-6432-2CCA-02F27E678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B9846-6EB3-3A2C-ED22-EED39A9B383E}"/>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51458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5FE7-19C5-6811-5AE2-C93426A46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A70C75-AF6E-7D3E-8D36-2DCAA1F932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F842AF-A9DE-C420-776B-7F231A042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6486F-2C8C-A17B-040D-BEA36DA25A15}"/>
              </a:ext>
            </a:extLst>
          </p:cNvPr>
          <p:cNvSpPr>
            <a:spLocks noGrp="1"/>
          </p:cNvSpPr>
          <p:nvPr>
            <p:ph type="dt" sz="half" idx="10"/>
          </p:nvPr>
        </p:nvSpPr>
        <p:spPr/>
        <p:txBody>
          <a:bodyPr/>
          <a:lstStyle/>
          <a:p>
            <a:fld id="{3A4D4C54-B9D2-D548-94A7-CFD386A8E213}" type="datetimeFigureOut">
              <a:rPr lang="en-US" smtClean="0"/>
              <a:t>1/23/24</a:t>
            </a:fld>
            <a:endParaRPr lang="en-US"/>
          </a:p>
        </p:txBody>
      </p:sp>
      <p:sp>
        <p:nvSpPr>
          <p:cNvPr id="6" name="Footer Placeholder 5">
            <a:extLst>
              <a:ext uri="{FF2B5EF4-FFF2-40B4-BE49-F238E27FC236}">
                <a16:creationId xmlns:a16="http://schemas.microsoft.com/office/drawing/2014/main" id="{2040A85D-B532-5E1B-B987-A9BA5B6F9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44FF0-FADE-7430-8E5A-E9AF447D1742}"/>
              </a:ext>
            </a:extLst>
          </p:cNvPr>
          <p:cNvSpPr>
            <a:spLocks noGrp="1"/>
          </p:cNvSpPr>
          <p:nvPr>
            <p:ph type="sldNum" sz="quarter" idx="12"/>
          </p:nvPr>
        </p:nvSpPr>
        <p:spPr/>
        <p:txBody>
          <a:bodyPr/>
          <a:lstStyle/>
          <a:p>
            <a:fld id="{A3F0D0EB-C9E6-AB47-90E9-AE1195D1267A}" type="slidenum">
              <a:rPr lang="en-US" smtClean="0"/>
              <a:t>‹#›</a:t>
            </a:fld>
            <a:endParaRPr lang="en-US"/>
          </a:p>
        </p:txBody>
      </p:sp>
    </p:spTree>
    <p:extLst>
      <p:ext uri="{BB962C8B-B14F-4D97-AF65-F5344CB8AC3E}">
        <p14:creationId xmlns:p14="http://schemas.microsoft.com/office/powerpoint/2010/main" val="298118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22787-E3DD-FFF8-88B3-BFB2FC9A8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66F8F5-2C94-6701-3EF8-29BD3CB8E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17E9D-3D8F-B167-8D32-5C2441FA6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D4C54-B9D2-D548-94A7-CFD386A8E213}" type="datetimeFigureOut">
              <a:rPr lang="en-US" smtClean="0"/>
              <a:t>1/23/24</a:t>
            </a:fld>
            <a:endParaRPr lang="en-US"/>
          </a:p>
        </p:txBody>
      </p:sp>
      <p:sp>
        <p:nvSpPr>
          <p:cNvPr id="5" name="Footer Placeholder 4">
            <a:extLst>
              <a:ext uri="{FF2B5EF4-FFF2-40B4-BE49-F238E27FC236}">
                <a16:creationId xmlns:a16="http://schemas.microsoft.com/office/drawing/2014/main" id="{F6C021EB-F1B1-8A10-4E9E-B99ABAC7E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AB2054-18C9-F8AD-5EDF-D4EA8E785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0D0EB-C9E6-AB47-90E9-AE1195D1267A}" type="slidenum">
              <a:rPr lang="en-US" smtClean="0"/>
              <a:t>‹#›</a:t>
            </a:fld>
            <a:endParaRPr lang="en-US"/>
          </a:p>
        </p:txBody>
      </p:sp>
    </p:spTree>
    <p:extLst>
      <p:ext uri="{BB962C8B-B14F-4D97-AF65-F5344CB8AC3E}">
        <p14:creationId xmlns:p14="http://schemas.microsoft.com/office/powerpoint/2010/main" val="4038922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1" i="0" kern="120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hyperlink" Target="mailto:curtis.w.hill@nasa.gov"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www.issnationallab.org/research-on-the-iss/solicitations/" TargetMode="External"/><Relationship Id="rId5" Type="http://schemas.openxmlformats.org/officeDocument/2006/relationships/hyperlink" Target="https://nspires.nasaprs.com/external/"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PZ8AAZlXYAln4d2UNR4x_zu-rpkWK8ByG04KiprAAXM/edit#gid=1518976417" TargetMode="External"/><Relationship Id="rId2" Type="http://schemas.openxmlformats.org/officeDocument/2006/relationships/hyperlink" Target="https://docs.google.com/spreadsheets/d/1JrXe4Drne7JKcU4EKG7ObQDfrm6EzrZkneTCrPyYZos/edit#gid=1461894258"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mailto:Curtis.w.hill@nasa.gov" TargetMode="External"/><Relationship Id="rId2" Type="http://schemas.openxmlformats.org/officeDocument/2006/relationships/hyperlink" Target="mailto:kevin.englebert-1@nasa.gov"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hyperlink" Target="mailto:rhernandez@issnationallab.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F5CE-29D8-3979-F569-3A01C19DCE5D}"/>
              </a:ext>
            </a:extLst>
          </p:cNvPr>
          <p:cNvSpPr>
            <a:spLocks noGrp="1"/>
          </p:cNvSpPr>
          <p:nvPr>
            <p:ph type="ctrTitle"/>
          </p:nvPr>
        </p:nvSpPr>
        <p:spPr>
          <a:xfrm>
            <a:off x="4864025" y="975030"/>
            <a:ext cx="6251110" cy="2172960"/>
          </a:xfrm>
        </p:spPr>
        <p:txBody>
          <a:bodyPr anchor="b">
            <a:normAutofit/>
          </a:bodyPr>
          <a:lstStyle/>
          <a:p>
            <a:r>
              <a:rPr lang="en-US" sz="4000" b="1" dirty="0" err="1">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InSpace</a:t>
            </a:r>
            <a:r>
              <a:rPr lang="en-US" sz="40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Manufacturing</a:t>
            </a:r>
            <a:br>
              <a:rPr lang="en-US" sz="4000" dirty="0"/>
            </a:br>
            <a:r>
              <a:rPr lang="en-US" sz="3400" dirty="0"/>
              <a:t>What’s Different Now?</a:t>
            </a:r>
            <a:endParaRPr lang="en-US" sz="3400" b="1" dirty="0"/>
          </a:p>
        </p:txBody>
      </p:sp>
      <p:sp>
        <p:nvSpPr>
          <p:cNvPr id="3" name="Subtitle 2">
            <a:extLst>
              <a:ext uri="{FF2B5EF4-FFF2-40B4-BE49-F238E27FC236}">
                <a16:creationId xmlns:a16="http://schemas.microsoft.com/office/drawing/2014/main" id="{34F3D666-D323-740A-2F6B-636E09D004D4}"/>
              </a:ext>
            </a:extLst>
          </p:cNvPr>
          <p:cNvSpPr>
            <a:spLocks noGrp="1"/>
          </p:cNvSpPr>
          <p:nvPr>
            <p:ph type="subTitle" idx="1"/>
          </p:nvPr>
        </p:nvSpPr>
        <p:spPr>
          <a:xfrm>
            <a:off x="5139255" y="4164946"/>
            <a:ext cx="6628856" cy="2172960"/>
          </a:xfrm>
        </p:spPr>
        <p:txBody>
          <a:bodyPr>
            <a:normAutofit lnSpcReduction="10000"/>
          </a:bodyPr>
          <a:lstStyle/>
          <a:p>
            <a:pPr marL="0" marR="0" lvl="0" indent="0" algn="l" defTabSz="457200" rtl="0" eaLnBrk="1" fontAlgn="auto" latinLnBrk="0" hangingPunct="1">
              <a:spcBef>
                <a:spcPct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Mr. Kevin Engelbert, NASA InSPA Portfolio Manager</a:t>
            </a:r>
          </a:p>
          <a:p>
            <a:pPr algn="l" defTabSz="457200">
              <a:spcBef>
                <a:spcPct val="0"/>
              </a:spcBef>
              <a:spcAft>
                <a:spcPts val="600"/>
              </a:spcAft>
              <a:defRPr/>
            </a:pP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Ms. Lynn D. Harper, NASA Ames Research Center, Strategic Integration Advisor</a:t>
            </a:r>
          </a:p>
          <a:p>
            <a:pPr algn="l" defTabSz="457200">
              <a:spcBef>
                <a:spcPct val="0"/>
              </a:spcBef>
              <a:spcAft>
                <a:spcPts val="600"/>
              </a:spcAft>
              <a:defRPr/>
            </a:pPr>
            <a:r>
              <a:rPr lang="en-US" sz="1200" dirty="0">
                <a:latin typeface="Gill Sans MT" panose="020B0502020104020203" pitchFamily="34" charset="77"/>
                <a:ea typeface="MS PGothic" panose="020B0600070205080204" pitchFamily="34" charset="-128"/>
                <a:cs typeface="Calibri Light" panose="020F0302020204030204" pitchFamily="34" charset="0"/>
              </a:rPr>
              <a:t>Dr. Rose Hernandez, Science Director for In-Space Product Applications at the International Space Station (ISS) National Lab</a:t>
            </a:r>
            <a:endPar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endParaRPr>
          </a:p>
          <a:p>
            <a:pPr marL="0" marR="0" lvl="0" indent="0" algn="l" defTabSz="457200" rtl="0" eaLnBrk="1" fontAlgn="auto" latinLnBrk="0" hangingPunct="1">
              <a:spcBef>
                <a:spcPct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Mr. Curtis W. Hill, NASA MSFC ESSCA - Lead- </a:t>
            </a:r>
            <a:r>
              <a:rPr lang="en-US" sz="1200" dirty="0">
                <a:latin typeface="Gill Sans MT" panose="020B0502020104020203" pitchFamily="34" charset="77"/>
                <a:ea typeface="MS PGothic" panose="020B0600070205080204" pitchFamily="34" charset="-128"/>
                <a:cs typeface="Calibri Light" panose="020F0302020204030204" pitchFamily="34" charset="0"/>
              </a:rPr>
              <a:t>S</a:t>
            </a:r>
            <a:r>
              <a:rPr kumimoji="0" lang="en-US" sz="1200" b="0" i="0" u="none" strike="noStrike" kern="1200" cap="none" spc="0" normalizeH="0" baseline="0" noProof="0" dirty="0" err="1">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emiconductors</a:t>
            </a: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 In Space Production Applications (InSPA) </a:t>
            </a: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hlinkClick r:id="rId2"/>
              </a:rPr>
              <a:t>curtis.w.hill@nasa.gov</a:t>
            </a:r>
            <a:endPar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endParaRPr>
          </a:p>
          <a:p>
            <a:pPr marL="0" marR="0" lvl="0" indent="0" algn="l" defTabSz="457200" rtl="0" eaLnBrk="1" fontAlgn="auto" latinLnBrk="0" hangingPunct="1">
              <a:spcBef>
                <a:spcPct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Dr. Daniel </a:t>
            </a:r>
            <a:r>
              <a:rPr kumimoji="0" lang="en-US" sz="1200" b="0" i="0" u="none" strike="noStrike" kern="1200" cap="none" spc="0" normalizeH="0" baseline="0" noProof="0" dirty="0" err="1">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Rasky</a:t>
            </a: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 NASA Ames Research Center, Senior Scientist, Director of NASA Space Portal</a:t>
            </a:r>
          </a:p>
          <a:p>
            <a:pPr marL="0" marR="0" lvl="0" indent="0" algn="l" defTabSz="457200" rtl="0" eaLnBrk="1" fontAlgn="auto" latinLnBrk="0" hangingPunct="1">
              <a:spcBef>
                <a:spcPct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Gill Sans MT" panose="020B0502020104020203" pitchFamily="34" charset="77"/>
                <a:ea typeface="MS PGothic" panose="020B0600070205080204" pitchFamily="34" charset="-128"/>
                <a:cs typeface="Calibri Light" panose="020F0302020204030204" pitchFamily="34" charset="0"/>
              </a:rPr>
              <a:t>Mr. Gary Rodrigue, Consultant</a:t>
            </a:r>
          </a:p>
          <a:p>
            <a:pPr algn="l" defTabSz="457200">
              <a:spcBef>
                <a:spcPct val="0"/>
              </a:spcBef>
              <a:spcAft>
                <a:spcPts val="600"/>
              </a:spcAft>
              <a:defRPr/>
            </a:pPr>
            <a:endParaRPr lang="en-US" sz="1200" dirty="0">
              <a:latin typeface="Gill Sans MT" panose="020B0502020104020203" pitchFamily="34" charset="77"/>
              <a:ea typeface="MS PGothic" panose="020B0600070205080204" pitchFamily="34" charset="-128"/>
              <a:cs typeface="Calibri Light" panose="020F0302020204030204" pitchFamily="34" charset="0"/>
            </a:endParaRPr>
          </a:p>
          <a:p>
            <a:pPr algn="l" defTabSz="457200">
              <a:spcBef>
                <a:spcPct val="0"/>
              </a:spcBef>
              <a:spcAft>
                <a:spcPts val="600"/>
              </a:spcAft>
              <a:defRPr/>
            </a:pPr>
            <a:r>
              <a:rPr lang="en-US" sz="1200" dirty="0">
                <a:latin typeface="Gill Sans MT" panose="020B0502020104020203" pitchFamily="34" charset="77"/>
                <a:ea typeface="MS PGothic" panose="020B0600070205080204" pitchFamily="34" charset="-128"/>
                <a:cs typeface="Calibri Light" panose="020F0302020204030204" pitchFamily="34" charset="0"/>
              </a:rPr>
              <a:t>24 Jan 2024</a:t>
            </a:r>
          </a:p>
        </p:txBody>
      </p:sp>
      <p:pic>
        <p:nvPicPr>
          <p:cNvPr id="31" name="Picture 19" descr="Circuit board">
            <a:extLst>
              <a:ext uri="{FF2B5EF4-FFF2-40B4-BE49-F238E27FC236}">
                <a16:creationId xmlns:a16="http://schemas.microsoft.com/office/drawing/2014/main" id="{1DFFB2FC-33FB-4BAB-71B0-8D7CB2EFF1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4" name="Picture 3">
            <a:extLst>
              <a:ext uri="{FF2B5EF4-FFF2-40B4-BE49-F238E27FC236}">
                <a16:creationId xmlns:a16="http://schemas.microsoft.com/office/drawing/2014/main" id="{1B9A1C0E-66C1-CF56-EC3A-77C32A95D3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0580" y="144168"/>
            <a:ext cx="1121084" cy="1027660"/>
          </a:xfrm>
          <a:prstGeom prst="rect">
            <a:avLst/>
          </a:prstGeom>
        </p:spPr>
      </p:pic>
      <p:pic>
        <p:nvPicPr>
          <p:cNvPr id="5" name="Picture 4">
            <a:extLst>
              <a:ext uri="{FF2B5EF4-FFF2-40B4-BE49-F238E27FC236}">
                <a16:creationId xmlns:a16="http://schemas.microsoft.com/office/drawing/2014/main" id="{D2997C4B-7036-6602-765F-E2F4BC5AC5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2670" y="5894926"/>
            <a:ext cx="1633604" cy="1052041"/>
          </a:xfrm>
          <a:prstGeom prst="rect">
            <a:avLst/>
          </a:prstGeom>
        </p:spPr>
      </p:pic>
      <p:pic>
        <p:nvPicPr>
          <p:cNvPr id="9" name="Picture 8" descr="A view of the earth from space&#10;&#10;Description automatically generated with low confidence">
            <a:extLst>
              <a:ext uri="{FF2B5EF4-FFF2-40B4-BE49-F238E27FC236}">
                <a16:creationId xmlns:a16="http://schemas.microsoft.com/office/drawing/2014/main" id="{E9EA5B4A-8AD0-94C4-E650-3A5EE9D03B8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Effect>
                      <a14:colorTemperature colorTemp="4700"/>
                    </a14:imgEffect>
                  </a14:imgLayer>
                </a14:imgProps>
              </a:ext>
              <a:ext uri="{28A0092B-C50C-407E-A947-70E740481C1C}">
                <a14:useLocalDpi xmlns:a14="http://schemas.microsoft.com/office/drawing/2010/main"/>
              </a:ext>
            </a:extLst>
          </a:blip>
          <a:stretch>
            <a:fillRect/>
          </a:stretch>
        </p:blipFill>
        <p:spPr>
          <a:xfrm>
            <a:off x="677328" y="1624251"/>
            <a:ext cx="3784600" cy="3721100"/>
          </a:xfrm>
          <a:prstGeom prst="rect">
            <a:avLst/>
          </a:prstGeom>
        </p:spPr>
      </p:pic>
      <p:pic>
        <p:nvPicPr>
          <p:cNvPr id="6" name="Picture 5">
            <a:extLst>
              <a:ext uri="{FF2B5EF4-FFF2-40B4-BE49-F238E27FC236}">
                <a16:creationId xmlns:a16="http://schemas.microsoft.com/office/drawing/2014/main" id="{9BB9B649-BDA1-8FE8-3BE9-C01444CB36E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60336" y="267940"/>
            <a:ext cx="1393785" cy="546196"/>
          </a:xfrm>
          <a:prstGeom prst="rect">
            <a:avLst/>
          </a:prstGeom>
          <a:ln>
            <a:noFill/>
          </a:ln>
        </p:spPr>
      </p:pic>
      <p:sp>
        <p:nvSpPr>
          <p:cNvPr id="7" name="TextBox 6">
            <a:extLst>
              <a:ext uri="{FF2B5EF4-FFF2-40B4-BE49-F238E27FC236}">
                <a16:creationId xmlns:a16="http://schemas.microsoft.com/office/drawing/2014/main" id="{56894F47-EB28-2AB7-3409-BFE0E7C939F8}"/>
              </a:ext>
            </a:extLst>
          </p:cNvPr>
          <p:cNvSpPr txBox="1"/>
          <p:nvPr/>
        </p:nvSpPr>
        <p:spPr>
          <a:xfrm>
            <a:off x="7764296" y="171706"/>
            <a:ext cx="3765176" cy="369332"/>
          </a:xfrm>
          <a:prstGeom prst="rect">
            <a:avLst/>
          </a:prstGeom>
          <a:noFill/>
        </p:spPr>
        <p:txBody>
          <a:bodyPr wrap="square" rtlCol="0">
            <a:spAutoFit/>
          </a:bodyPr>
          <a:lstStyle/>
          <a:p>
            <a:r>
              <a:rPr lang="en-US" b="1" dirty="0" err="1">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InSpace</a:t>
            </a:r>
            <a:r>
              <a:rPr lang="en-US"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Production Applications</a:t>
            </a:r>
          </a:p>
        </p:txBody>
      </p:sp>
    </p:spTree>
    <p:extLst>
      <p:ext uri="{BB962C8B-B14F-4D97-AF65-F5344CB8AC3E}">
        <p14:creationId xmlns:p14="http://schemas.microsoft.com/office/powerpoint/2010/main" val="393102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AC1A-8EDF-31EF-A038-2756A77A948C}"/>
              </a:ext>
            </a:extLst>
          </p:cNvPr>
          <p:cNvSpPr>
            <a:spLocks noGrp="1"/>
          </p:cNvSpPr>
          <p:nvPr>
            <p:ph type="title"/>
          </p:nvPr>
        </p:nvSpPr>
        <p:spPr/>
        <p:txBody>
          <a:bodyPr/>
          <a:lstStyle/>
          <a:p>
            <a:r>
              <a:rPr lang="en-US" dirty="0"/>
              <a:t>507 Crystals Grown in Space – </a:t>
            </a:r>
            <a:br>
              <a:rPr lang="en-US" dirty="0"/>
            </a:br>
            <a:r>
              <a:rPr lang="en-US" dirty="0"/>
              <a:t>Improvement in more than one parameter</a:t>
            </a:r>
          </a:p>
        </p:txBody>
      </p:sp>
      <p:sp>
        <p:nvSpPr>
          <p:cNvPr id="5" name="TextBox 4">
            <a:extLst>
              <a:ext uri="{FF2B5EF4-FFF2-40B4-BE49-F238E27FC236}">
                <a16:creationId xmlns:a16="http://schemas.microsoft.com/office/drawing/2014/main" id="{591E38B1-3EC8-B66C-43E5-62ADE0E367F4}"/>
              </a:ext>
            </a:extLst>
          </p:cNvPr>
          <p:cNvSpPr txBox="1"/>
          <p:nvPr/>
        </p:nvSpPr>
        <p:spPr>
          <a:xfrm>
            <a:off x="496672" y="5684136"/>
            <a:ext cx="10577383" cy="369332"/>
          </a:xfrm>
          <a:prstGeom prst="rect">
            <a:avLst/>
          </a:prstGeom>
          <a:noFill/>
        </p:spPr>
        <p:txBody>
          <a:bodyPr wrap="square">
            <a:spAutoFit/>
          </a:bodyPr>
          <a:lstStyle/>
          <a:p>
            <a:pPr marL="515938" lvl="3" indent="0" algn="ctr">
              <a:spcBef>
                <a:spcPts val="0"/>
              </a:spcBef>
              <a:buNone/>
            </a:pPr>
            <a:r>
              <a:rPr lang="en-US" sz="1800" dirty="0">
                <a:latin typeface="Times New Roman" panose="02020603050405020304" pitchFamily="18" charset="0"/>
                <a:ea typeface="Helvetica Neue Condensed" panose="02000503000000020004" pitchFamily="2" charset="0"/>
                <a:cs typeface="Times New Roman" panose="02020603050405020304" pitchFamily="18" charset="0"/>
              </a:rPr>
              <a:t>Microgravity Crystal Formation. Crystals 2024, 14(1), 12; </a:t>
            </a:r>
            <a:r>
              <a:rPr lang="en-US" sz="1800" dirty="0" err="1">
                <a:latin typeface="Times New Roman" panose="02020603050405020304" pitchFamily="18" charset="0"/>
                <a:ea typeface="Helvetica Neue Condensed" panose="02000503000000020004" pitchFamily="2" charset="0"/>
                <a:cs typeface="Times New Roman" panose="02020603050405020304" pitchFamily="18" charset="0"/>
              </a:rPr>
              <a:t>doi.org</a:t>
            </a:r>
            <a:r>
              <a:rPr lang="en-US" sz="1800" dirty="0">
                <a:latin typeface="Times New Roman" panose="02020603050405020304" pitchFamily="18" charset="0"/>
                <a:ea typeface="Helvetica Neue Condensed" panose="02000503000000020004" pitchFamily="2" charset="0"/>
                <a:cs typeface="Times New Roman" panose="02020603050405020304" pitchFamily="18" charset="0"/>
              </a:rPr>
              <a:t>/10.3390/cryst14010012</a:t>
            </a:r>
          </a:p>
        </p:txBody>
      </p:sp>
      <p:pic>
        <p:nvPicPr>
          <p:cNvPr id="9" name="Picture 8" descr="A screenshot of a test&#10;&#10;Description automatically generated">
            <a:extLst>
              <a:ext uri="{FF2B5EF4-FFF2-40B4-BE49-F238E27FC236}">
                <a16:creationId xmlns:a16="http://schemas.microsoft.com/office/drawing/2014/main" id="{B7B6DEAB-9A94-F43B-57ED-75CB5753B2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800" y="1940525"/>
            <a:ext cx="7772400" cy="3676250"/>
          </a:xfrm>
          <a:prstGeom prst="rect">
            <a:avLst/>
          </a:prstGeom>
        </p:spPr>
      </p:pic>
      <p:pic>
        <p:nvPicPr>
          <p:cNvPr id="10" name="Picture 9" descr="Logo&#10;&#10;Description automatically generated">
            <a:extLst>
              <a:ext uri="{FF2B5EF4-FFF2-40B4-BE49-F238E27FC236}">
                <a16:creationId xmlns:a16="http://schemas.microsoft.com/office/drawing/2014/main" id="{8AF99619-011C-3F4A-361A-E23DBBB75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4055" y="115288"/>
            <a:ext cx="844361" cy="773998"/>
          </a:xfrm>
          <a:prstGeom prst="rect">
            <a:avLst/>
          </a:prstGeom>
        </p:spPr>
      </p:pic>
      <p:grpSp>
        <p:nvGrpSpPr>
          <p:cNvPr id="11" name="Group 10">
            <a:extLst>
              <a:ext uri="{FF2B5EF4-FFF2-40B4-BE49-F238E27FC236}">
                <a16:creationId xmlns:a16="http://schemas.microsoft.com/office/drawing/2014/main" id="{FF21B228-F33C-0DB3-CFA1-B6FE1259D90D}"/>
              </a:ext>
            </a:extLst>
          </p:cNvPr>
          <p:cNvGrpSpPr/>
          <p:nvPr/>
        </p:nvGrpSpPr>
        <p:grpSpPr>
          <a:xfrm>
            <a:off x="12356" y="6174375"/>
            <a:ext cx="11822866" cy="666210"/>
            <a:chOff x="12356" y="6174375"/>
            <a:chExt cx="11822866" cy="666210"/>
          </a:xfrm>
        </p:grpSpPr>
        <p:pic>
          <p:nvPicPr>
            <p:cNvPr id="12" name="Picture 11">
              <a:extLst>
                <a:ext uri="{FF2B5EF4-FFF2-40B4-BE49-F238E27FC236}">
                  <a16:creationId xmlns:a16="http://schemas.microsoft.com/office/drawing/2014/main" id="{05E15DDB-531E-33C0-267D-59ADEE0AF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2822" y="6174375"/>
              <a:ext cx="7772400" cy="659266"/>
            </a:xfrm>
            <a:prstGeom prst="rect">
              <a:avLst/>
            </a:prstGeom>
          </p:spPr>
        </p:pic>
        <p:pic>
          <p:nvPicPr>
            <p:cNvPr id="13" name="Picture 12">
              <a:extLst>
                <a:ext uri="{FF2B5EF4-FFF2-40B4-BE49-F238E27FC236}">
                  <a16:creationId xmlns:a16="http://schemas.microsoft.com/office/drawing/2014/main" id="{E9ACE14B-9304-F9E8-C54F-CA292B8E76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6" y="6181319"/>
              <a:ext cx="7772400" cy="659266"/>
            </a:xfrm>
            <a:prstGeom prst="rect">
              <a:avLst/>
            </a:prstGeom>
          </p:spPr>
        </p:pic>
      </p:grpSp>
    </p:spTree>
    <p:extLst>
      <p:ext uri="{BB962C8B-B14F-4D97-AF65-F5344CB8AC3E}">
        <p14:creationId xmlns:p14="http://schemas.microsoft.com/office/powerpoint/2010/main" val="376588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09F5-0FCE-B659-5DDB-B337521E09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6C40A5-BF8B-1311-90DF-9DDE0F2749F7}"/>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2D7AFC3F-80AD-8912-FDBE-F4AA4AE137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88" y="681036"/>
            <a:ext cx="12165012" cy="6176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50706B-1A8A-315F-00D0-A1CF7D7CDE94}"/>
              </a:ext>
            </a:extLst>
          </p:cNvPr>
          <p:cNvSpPr txBox="1"/>
          <p:nvPr/>
        </p:nvSpPr>
        <p:spPr>
          <a:xfrm>
            <a:off x="174321" y="107366"/>
            <a:ext cx="11843358" cy="523220"/>
          </a:xfrm>
          <a:prstGeom prst="rect">
            <a:avLst/>
          </a:prstGeom>
          <a:solidFill>
            <a:schemeClr val="bg1"/>
          </a:solidFill>
        </p:spPr>
        <p:txBody>
          <a:bodyPr wrap="square">
            <a:spAutoFit/>
          </a:bodyPr>
          <a:lstStyle/>
          <a:p>
            <a:pPr algn="ctr" rtl="0">
              <a:spcBef>
                <a:spcPts val="0"/>
              </a:spcBef>
              <a:spcAft>
                <a:spcPts val="0"/>
              </a:spcAft>
            </a:pPr>
            <a:r>
              <a:rPr lang="en-US" sz="2800" b="1" i="0" u="none" strike="noStrike" dirty="0">
                <a:solidFill>
                  <a:srgbClr val="000000"/>
                </a:solidFill>
                <a:effectLst/>
                <a:latin typeface="Arial" panose="020B0604020202020204" pitchFamily="34" charset="0"/>
              </a:rPr>
              <a:t>Documented Semiconductors Crystals Grown in Space 1973-2016</a:t>
            </a:r>
            <a:endParaRPr lang="en-US" sz="2800" b="0" dirty="0">
              <a:effectLst/>
            </a:endParaRPr>
          </a:p>
        </p:txBody>
      </p:sp>
    </p:spTree>
    <p:extLst>
      <p:ext uri="{BB962C8B-B14F-4D97-AF65-F5344CB8AC3E}">
        <p14:creationId xmlns:p14="http://schemas.microsoft.com/office/powerpoint/2010/main" val="342028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953BB45-556E-58C9-4400-3B5E86EF1DD3}"/>
              </a:ext>
            </a:extLst>
          </p:cNvPr>
          <p:cNvGrpSpPr/>
          <p:nvPr/>
        </p:nvGrpSpPr>
        <p:grpSpPr>
          <a:xfrm>
            <a:off x="12356" y="6174375"/>
            <a:ext cx="11822866" cy="666210"/>
            <a:chOff x="12356" y="6174375"/>
            <a:chExt cx="11822866" cy="666210"/>
          </a:xfrm>
        </p:grpSpPr>
        <p:pic>
          <p:nvPicPr>
            <p:cNvPr id="20" name="Picture 19">
              <a:extLst>
                <a:ext uri="{FF2B5EF4-FFF2-40B4-BE49-F238E27FC236}">
                  <a16:creationId xmlns:a16="http://schemas.microsoft.com/office/drawing/2014/main" id="{A71E4CF3-D737-F5BC-CB4F-CA6E36239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2822" y="6174375"/>
              <a:ext cx="7772400" cy="659266"/>
            </a:xfrm>
            <a:prstGeom prst="rect">
              <a:avLst/>
            </a:prstGeom>
          </p:spPr>
        </p:pic>
        <p:pic>
          <p:nvPicPr>
            <p:cNvPr id="19" name="Picture 18">
              <a:extLst>
                <a:ext uri="{FF2B5EF4-FFF2-40B4-BE49-F238E27FC236}">
                  <a16:creationId xmlns:a16="http://schemas.microsoft.com/office/drawing/2014/main" id="{8EA4FEEF-E836-0356-FA7F-07384F358C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6" y="6181319"/>
              <a:ext cx="7772400" cy="659266"/>
            </a:xfrm>
            <a:prstGeom prst="rect">
              <a:avLst/>
            </a:prstGeom>
          </p:spPr>
        </p:pic>
      </p:grpSp>
      <p:sp>
        <p:nvSpPr>
          <p:cNvPr id="5" name="Title 4">
            <a:extLst>
              <a:ext uri="{FF2B5EF4-FFF2-40B4-BE49-F238E27FC236}">
                <a16:creationId xmlns:a16="http://schemas.microsoft.com/office/drawing/2014/main" id="{370DB2FF-0A6E-4ADC-1137-04D9102EED34}"/>
              </a:ext>
            </a:extLst>
          </p:cNvPr>
          <p:cNvSpPr>
            <a:spLocks noGrp="1"/>
          </p:cNvSpPr>
          <p:nvPr>
            <p:ph type="title"/>
          </p:nvPr>
        </p:nvSpPr>
        <p:spPr>
          <a:xfrm>
            <a:off x="220361" y="17415"/>
            <a:ext cx="10515600" cy="1325563"/>
          </a:xfrm>
        </p:spPr>
        <p:txBody>
          <a:bodyPr>
            <a:normAutofit/>
          </a:bodyPr>
          <a:lstStyle/>
          <a:p>
            <a:r>
              <a:rPr lang="en-US" sz="3600" b="1" dirty="0">
                <a:latin typeface="Arial Narrow" panose="020B0604020202020204" pitchFamily="34" charset="0"/>
                <a:cs typeface="Arial Narrow" panose="020B0604020202020204" pitchFamily="34" charset="0"/>
              </a:rPr>
              <a:t>495 Crystals Grown in Microgravity Compared to Earth Over Past 50 Years</a:t>
            </a:r>
            <a:endParaRPr lang="en-US" sz="4000" b="1"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4397BE1C-F076-2F3D-C27D-2BC01C2312DD}"/>
              </a:ext>
            </a:extLst>
          </p:cNvPr>
          <p:cNvSpPr txBox="1"/>
          <p:nvPr/>
        </p:nvSpPr>
        <p:spPr>
          <a:xfrm>
            <a:off x="5843391" y="5285984"/>
            <a:ext cx="4377847" cy="1027134"/>
          </a:xfrm>
          <a:prstGeom prst="rect">
            <a:avLst/>
          </a:prstGeom>
          <a:solidFill>
            <a:schemeClr val="bg1"/>
          </a:solidFill>
        </p:spPr>
        <p:txBody>
          <a:bodyPr wrap="square" rtlCol="0">
            <a:spAutoFit/>
          </a:bodyPr>
          <a:lstStyle/>
          <a:p>
            <a:endParaRPr lang="en-US" dirty="0"/>
          </a:p>
        </p:txBody>
      </p:sp>
      <p:pic>
        <p:nvPicPr>
          <p:cNvPr id="6" name="Picture 5" descr="A table with numbers and a number of crystals&#10;&#10;Description automatically generated">
            <a:extLst>
              <a:ext uri="{FF2B5EF4-FFF2-40B4-BE49-F238E27FC236}">
                <a16:creationId xmlns:a16="http://schemas.microsoft.com/office/drawing/2014/main" id="{205F5C9D-82E1-D688-5E35-7738BF3E1C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6311" y="1495056"/>
            <a:ext cx="5037647" cy="3214356"/>
          </a:xfrm>
          <a:prstGeom prst="rect">
            <a:avLst/>
          </a:prstGeom>
        </p:spPr>
      </p:pic>
      <p:sp>
        <p:nvSpPr>
          <p:cNvPr id="9" name="TextBox 8">
            <a:extLst>
              <a:ext uri="{FF2B5EF4-FFF2-40B4-BE49-F238E27FC236}">
                <a16:creationId xmlns:a16="http://schemas.microsoft.com/office/drawing/2014/main" id="{01E7D3FB-8087-E840-2963-1E5F6C9CFFA1}"/>
              </a:ext>
            </a:extLst>
          </p:cNvPr>
          <p:cNvSpPr txBox="1"/>
          <p:nvPr/>
        </p:nvSpPr>
        <p:spPr>
          <a:xfrm>
            <a:off x="6843083" y="4877727"/>
            <a:ext cx="4744995" cy="138499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Crystals are bigger, more uniform, and have improved structural quality. Butler databases have been scrubbed of negative results from crystal data that failed due to technical failures (software/hardware), vibration from takeoff or landing, or other failures that impacted the experiment that had nothing to do with crystal formation. In addition, there is a column in each of the datasets that indicates if the results have been independently validated or are from the peer-reviewed literature.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table with text on it&#10;&#10;Description automatically generated">
            <a:extLst>
              <a:ext uri="{FF2B5EF4-FFF2-40B4-BE49-F238E27FC236}">
                <a16:creationId xmlns:a16="http://schemas.microsoft.com/office/drawing/2014/main" id="{21A9BF96-470B-92F7-A188-36E69F50D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970" y="1621525"/>
            <a:ext cx="6625533" cy="1766143"/>
          </a:xfrm>
          <a:prstGeom prst="rect">
            <a:avLst/>
          </a:prstGeom>
        </p:spPr>
      </p:pic>
      <p:grpSp>
        <p:nvGrpSpPr>
          <p:cNvPr id="16" name="Group 15">
            <a:extLst>
              <a:ext uri="{FF2B5EF4-FFF2-40B4-BE49-F238E27FC236}">
                <a16:creationId xmlns:a16="http://schemas.microsoft.com/office/drawing/2014/main" id="{158A9BB5-EDB0-6443-09BD-37A0EBF74955}"/>
              </a:ext>
            </a:extLst>
          </p:cNvPr>
          <p:cNvGrpSpPr/>
          <p:nvPr/>
        </p:nvGrpSpPr>
        <p:grpSpPr>
          <a:xfrm>
            <a:off x="74271" y="3720498"/>
            <a:ext cx="6361642" cy="2163851"/>
            <a:chOff x="113298" y="4149267"/>
            <a:chExt cx="6361642" cy="2163851"/>
          </a:xfrm>
        </p:grpSpPr>
        <p:pic>
          <p:nvPicPr>
            <p:cNvPr id="14" name="Picture 13" descr="A table with numbers and percentages&#10;&#10;Description automatically generated">
              <a:extLst>
                <a:ext uri="{FF2B5EF4-FFF2-40B4-BE49-F238E27FC236}">
                  <a16:creationId xmlns:a16="http://schemas.microsoft.com/office/drawing/2014/main" id="{9F8B8620-AF29-740D-162C-332AC3FF1C0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3298" y="4149267"/>
              <a:ext cx="6163258" cy="2163851"/>
            </a:xfrm>
            <a:prstGeom prst="rect">
              <a:avLst/>
            </a:prstGeom>
          </p:spPr>
        </p:pic>
        <p:sp>
          <p:nvSpPr>
            <p:cNvPr id="15" name="Rectangle 14">
              <a:extLst>
                <a:ext uri="{FF2B5EF4-FFF2-40B4-BE49-F238E27FC236}">
                  <a16:creationId xmlns:a16="http://schemas.microsoft.com/office/drawing/2014/main" id="{FF4C69A2-B946-90C6-0423-9F090CA84C72}"/>
                </a:ext>
              </a:extLst>
            </p:cNvPr>
            <p:cNvSpPr/>
            <p:nvPr/>
          </p:nvSpPr>
          <p:spPr>
            <a:xfrm>
              <a:off x="5066270" y="4149267"/>
              <a:ext cx="1408670" cy="2899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Logo&#10;&#10;Description automatically generated">
            <a:extLst>
              <a:ext uri="{FF2B5EF4-FFF2-40B4-BE49-F238E27FC236}">
                <a16:creationId xmlns:a16="http://schemas.microsoft.com/office/drawing/2014/main" id="{E02647C0-FAC7-80A6-08EC-C887525EC1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36369" y="137386"/>
            <a:ext cx="844361" cy="773998"/>
          </a:xfrm>
          <a:prstGeom prst="rect">
            <a:avLst/>
          </a:prstGeom>
        </p:spPr>
      </p:pic>
    </p:spTree>
    <p:extLst>
      <p:ext uri="{BB962C8B-B14F-4D97-AF65-F5344CB8AC3E}">
        <p14:creationId xmlns:p14="http://schemas.microsoft.com/office/powerpoint/2010/main" val="175505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6D5C1F-5735-7348-8CAF-CFE95D299F51}"/>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1396" r="62050" b="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B3E11669-FA71-E44C-BAD9-950F867BC563}"/>
              </a:ext>
            </a:extLst>
          </p:cNvPr>
          <p:cNvSpPr>
            <a:spLocks noGrp="1"/>
          </p:cNvSpPr>
          <p:nvPr>
            <p:ph type="title"/>
          </p:nvPr>
        </p:nvSpPr>
        <p:spPr>
          <a:xfrm>
            <a:off x="120393" y="3763823"/>
            <a:ext cx="3290887" cy="2452687"/>
          </a:xfrm>
        </p:spPr>
        <p:txBody>
          <a:bodyPr anchor="ctr">
            <a:normAutofit/>
          </a:bodyPr>
          <a:lstStyle/>
          <a:p>
            <a:pPr algn="r"/>
            <a:r>
              <a:rPr lang="en-US" sz="36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It takes a village</a:t>
            </a:r>
          </a:p>
        </p:txBody>
      </p:sp>
      <p:sp>
        <p:nvSpPr>
          <p:cNvPr id="24" name="Content Placeholder 2">
            <a:extLst>
              <a:ext uri="{FF2B5EF4-FFF2-40B4-BE49-F238E27FC236}">
                <a16:creationId xmlns:a16="http://schemas.microsoft.com/office/drawing/2014/main" id="{D5B49F5C-C7DE-384B-854D-FD6AF1948407}"/>
              </a:ext>
            </a:extLst>
          </p:cNvPr>
          <p:cNvSpPr>
            <a:spLocks noGrp="1"/>
          </p:cNvSpPr>
          <p:nvPr>
            <p:ph idx="1"/>
          </p:nvPr>
        </p:nvSpPr>
        <p:spPr>
          <a:xfrm>
            <a:off x="3601779" y="3763823"/>
            <a:ext cx="8251553" cy="2452687"/>
          </a:xfrm>
        </p:spPr>
        <p:txBody>
          <a:bodyPr anchor="ctr">
            <a:normAutofit/>
          </a:bodyPr>
          <a:lstStyle/>
          <a:p>
            <a:pPr marL="0" indent="0">
              <a:spcBef>
                <a:spcPts val="0"/>
              </a:spcBef>
              <a:spcAft>
                <a:spcPts val="600"/>
              </a:spcAft>
              <a:buNone/>
            </a:pP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Centers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Crew</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CLDs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Inventors</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Investors</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Integration Partners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ISS</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ISSNL/CASIS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Launch Services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MO&amp;I </a:t>
            </a:r>
            <a:r>
              <a:rPr lang="en-US" sz="1800" dirty="0">
                <a:solidFill>
                  <a:schemeClr val="accent2"/>
                </a:solidFill>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NASA BPS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NASA LEO Comm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NASA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OZ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NIH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solidFill>
                  <a:schemeClr val="bg1"/>
                </a:solidFill>
                <a:latin typeface="Helvetica Neue UltraLight" panose="02000206000000020004" pitchFamily="2" charset="0"/>
                <a:ea typeface="Helvetica Neue UltraLight" panose="02000206000000020004" pitchFamily="2" charset="0"/>
              </a:rPr>
              <a:t> NST </a:t>
            </a:r>
            <a:r>
              <a:rPr lang="en-US" sz="1800" dirty="0">
                <a:solidFill>
                  <a:schemeClr val="accent2"/>
                </a:solidFill>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NSF</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OGAs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Payload Services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Pharma</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Safety</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SBIR</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Scientists</a:t>
            </a:r>
            <a:r>
              <a:rPr lang="en-US" sz="1800" dirty="0">
                <a:solidFill>
                  <a:schemeClr val="accent2"/>
                </a:solidFill>
                <a:latin typeface="Helvetica Neue UltraLight" panose="02000206000000020004" pitchFamily="2" charset="0"/>
                <a:ea typeface="Helvetica Neue UltraLight" panose="02000206000000020004" pitchFamily="2" charset="0"/>
              </a:rPr>
              <a:t> •</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SHERPAs</a:t>
            </a:r>
            <a:r>
              <a:rPr lang="en-US" sz="1800" dirty="0">
                <a:solidFill>
                  <a:schemeClr val="accent2"/>
                </a:solidFill>
                <a:latin typeface="Helvetica Neue UltraLight" panose="02000206000000020004" pitchFamily="2" charset="0"/>
                <a:ea typeface="Helvetica Neue UltraLight" panose="02000206000000020004" pitchFamily="2" charset="0"/>
              </a:rPr>
              <a:t> •</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SMEs</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STMD Flight Opportunities </a:t>
            </a: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Technologists </a:t>
            </a:r>
          </a:p>
          <a:p>
            <a:pPr marL="0" indent="0">
              <a:spcBef>
                <a:spcPts val="0"/>
              </a:spcBef>
              <a:spcAft>
                <a:spcPts val="600"/>
              </a:spcAft>
              <a:buNone/>
            </a:pPr>
            <a:r>
              <a:rPr lang="en-US" sz="1800" dirty="0">
                <a:solidFill>
                  <a:schemeClr val="accent2"/>
                </a:solidFill>
                <a:latin typeface="Helvetica Neue UltraLight" panose="02000206000000020004" pitchFamily="2" charset="0"/>
                <a:ea typeface="Helvetica Neue UltraLight" panose="02000206000000020004" pitchFamily="2" charset="0"/>
              </a:rPr>
              <a:t>•</a:t>
            </a:r>
            <a:r>
              <a:rPr lang="en-US" sz="1800" dirty="0">
                <a:latin typeface="Helvetica Neue UltraLight" panose="02000206000000020004" pitchFamily="2" charset="0"/>
                <a:ea typeface="Helvetica Neue UltraLight" panose="02000206000000020004" pitchFamily="2" charset="0"/>
              </a:rPr>
              <a:t> </a:t>
            </a:r>
            <a:r>
              <a:rPr lang="en-US" sz="1800" dirty="0">
                <a:solidFill>
                  <a:schemeClr val="bg1"/>
                </a:solidFill>
                <a:latin typeface="Helvetica Neue UltraLight" panose="02000206000000020004" pitchFamily="2" charset="0"/>
                <a:ea typeface="Helvetica Neue UltraLight" panose="02000206000000020004" pitchFamily="2" charset="0"/>
              </a:rPr>
              <a:t>US Industries </a:t>
            </a:r>
            <a:r>
              <a:rPr lang="en-US" sz="1800" dirty="0">
                <a:solidFill>
                  <a:schemeClr val="accent2"/>
                </a:solidFill>
                <a:latin typeface="Helvetica Neue UltraLight" panose="02000206000000020004" pitchFamily="2" charset="0"/>
                <a:ea typeface="Helvetica Neue UltraLight" panose="02000206000000020004" pitchFamily="2" charset="0"/>
              </a:rPr>
              <a:t>• </a:t>
            </a:r>
            <a:endParaRPr lang="en-US" sz="1800" dirty="0">
              <a:solidFill>
                <a:schemeClr val="bg1"/>
              </a:solidFill>
              <a:latin typeface="Helvetica Neue UltraLight" panose="02000206000000020004" pitchFamily="2" charset="0"/>
              <a:ea typeface="Helvetica Neue UltraLight" panose="02000206000000020004" pitchFamily="2" charset="0"/>
            </a:endParaRPr>
          </a:p>
        </p:txBody>
      </p:sp>
      <p:sp>
        <p:nvSpPr>
          <p:cNvPr id="3" name="Date Placeholder 2">
            <a:extLst>
              <a:ext uri="{FF2B5EF4-FFF2-40B4-BE49-F238E27FC236}">
                <a16:creationId xmlns:a16="http://schemas.microsoft.com/office/drawing/2014/main" id="{2F50DAF1-54D3-2B44-B767-5893BB194C6E}"/>
              </a:ext>
            </a:extLst>
          </p:cNvPr>
          <p:cNvSpPr>
            <a:spLocks noGrp="1"/>
          </p:cNvSpPr>
          <p:nvPr>
            <p:ph type="dt" sz="half" idx="10"/>
          </p:nvPr>
        </p:nvSpPr>
        <p:spPr/>
        <p:txBody>
          <a:bodyPr/>
          <a:lstStyle/>
          <a:p>
            <a:fld id="{CF5E30CE-AC4B-2F4B-97CC-0219375C916E}" type="datetime1">
              <a:rPr lang="en-US" smtClean="0"/>
              <a:t>1/23/24</a:t>
            </a:fld>
            <a:endParaRPr lang="en-US"/>
          </a:p>
        </p:txBody>
      </p:sp>
      <p:sp>
        <p:nvSpPr>
          <p:cNvPr id="7" name="Slide Number Placeholder 6">
            <a:extLst>
              <a:ext uri="{FF2B5EF4-FFF2-40B4-BE49-F238E27FC236}">
                <a16:creationId xmlns:a16="http://schemas.microsoft.com/office/drawing/2014/main" id="{AACA0BDE-8E1F-344C-A6FF-1ACC52E2857C}"/>
              </a:ext>
            </a:extLst>
          </p:cNvPr>
          <p:cNvSpPr>
            <a:spLocks noGrp="1"/>
          </p:cNvSpPr>
          <p:nvPr>
            <p:ph type="sldNum" sz="quarter" idx="12"/>
          </p:nvPr>
        </p:nvSpPr>
        <p:spPr/>
        <p:txBody>
          <a:bodyPr/>
          <a:lstStyle/>
          <a:p>
            <a:fld id="{E920D61C-5ACD-A344-9EB8-70C482A44B5B}" type="slidenum">
              <a:rPr lang="en-US" smtClean="0"/>
              <a:t>13</a:t>
            </a:fld>
            <a:endParaRPr lang="en-US" dirty="0"/>
          </a:p>
        </p:txBody>
      </p:sp>
      <p:sp>
        <p:nvSpPr>
          <p:cNvPr id="6" name="TextBox 5">
            <a:extLst>
              <a:ext uri="{FF2B5EF4-FFF2-40B4-BE49-F238E27FC236}">
                <a16:creationId xmlns:a16="http://schemas.microsoft.com/office/drawing/2014/main" id="{34852013-B0EB-7949-85EE-52C59889C727}"/>
              </a:ext>
            </a:extLst>
          </p:cNvPr>
          <p:cNvSpPr txBox="1"/>
          <p:nvPr/>
        </p:nvSpPr>
        <p:spPr>
          <a:xfrm>
            <a:off x="5186880" y="2967335"/>
            <a:ext cx="1213922" cy="461665"/>
          </a:xfrm>
          <a:prstGeom prst="rect">
            <a:avLst/>
          </a:prstGeom>
          <a:noFill/>
        </p:spPr>
        <p:txBody>
          <a:bodyPr wrap="square" rtlCol="0">
            <a:spAutoFit/>
          </a:bodyPr>
          <a:lstStyle/>
          <a:p>
            <a:pPr algn="ctr"/>
            <a:r>
              <a:rPr lang="en-US" sz="2400"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InSPA</a:t>
            </a:r>
          </a:p>
        </p:txBody>
      </p:sp>
    </p:spTree>
    <p:extLst>
      <p:ext uri="{BB962C8B-B14F-4D97-AF65-F5344CB8AC3E}">
        <p14:creationId xmlns:p14="http://schemas.microsoft.com/office/powerpoint/2010/main" val="251144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E0BDAE-AA43-66CC-6F12-D81E9628407D}"/>
              </a:ext>
            </a:extLst>
          </p:cNvPr>
          <p:cNvGrpSpPr/>
          <p:nvPr/>
        </p:nvGrpSpPr>
        <p:grpSpPr>
          <a:xfrm>
            <a:off x="0" y="0"/>
            <a:ext cx="12160826" cy="4572000"/>
            <a:chOff x="15587" y="0"/>
            <a:chExt cx="12160826" cy="4572000"/>
          </a:xfrm>
        </p:grpSpPr>
        <p:sp>
          <p:nvSpPr>
            <p:cNvPr id="5" name="Rectangle 4">
              <a:extLst>
                <a:ext uri="{FF2B5EF4-FFF2-40B4-BE49-F238E27FC236}">
                  <a16:creationId xmlns:a16="http://schemas.microsoft.com/office/drawing/2014/main" id="{BB810BA9-18E5-5E2C-094D-B648EA045EF3}"/>
                </a:ext>
              </a:extLst>
            </p:cNvPr>
            <p:cNvSpPr/>
            <p:nvPr/>
          </p:nvSpPr>
          <p:spPr>
            <a:xfrm>
              <a:off x="17929" y="0"/>
              <a:ext cx="12158484" cy="4572000"/>
            </a:xfrm>
            <a:prstGeom prst="rect">
              <a:avLst/>
            </a:prstGeom>
            <a:gradFill flip="none" rotWithShape="1">
              <a:gsLst>
                <a:gs pos="0">
                  <a:srgbClr val="C8CDEF"/>
                </a:gs>
                <a:gs pos="52000">
                  <a:srgbClr val="DCE2F6"/>
                </a:gs>
                <a:gs pos="100000">
                  <a:srgbClr val="E1E4F7">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84B59BCA-159B-E9E9-CE9F-DEC178F43E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87" y="0"/>
              <a:ext cx="8128000" cy="4572000"/>
            </a:xfrm>
            <a:prstGeom prst="rect">
              <a:avLst/>
            </a:prstGeom>
          </p:spPr>
        </p:pic>
        <p:pic>
          <p:nvPicPr>
            <p:cNvPr id="7" name="Picture 2" descr="Image result for nasa logo">
              <a:extLst>
                <a:ext uri="{FF2B5EF4-FFF2-40B4-BE49-F238E27FC236}">
                  <a16:creationId xmlns:a16="http://schemas.microsoft.com/office/drawing/2014/main" id="{9B225874-6A10-DE2C-6CA7-0F77A94AF3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567" y="3376612"/>
              <a:ext cx="1113072" cy="922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99332494-5C0D-B179-435A-0250F8FBBB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1979" y="195911"/>
              <a:ext cx="1255509" cy="1150883"/>
            </a:xfrm>
            <a:prstGeom prst="rect">
              <a:avLst/>
            </a:prstGeom>
          </p:spPr>
        </p:pic>
      </p:grpSp>
      <p:sp>
        <p:nvSpPr>
          <p:cNvPr id="2" name="Title 1">
            <a:extLst>
              <a:ext uri="{FF2B5EF4-FFF2-40B4-BE49-F238E27FC236}">
                <a16:creationId xmlns:a16="http://schemas.microsoft.com/office/drawing/2014/main" id="{32C4EB6A-0034-1E00-7789-FD720B999C23}"/>
              </a:ext>
            </a:extLst>
          </p:cNvPr>
          <p:cNvSpPr>
            <a:spLocks noGrp="1"/>
          </p:cNvSpPr>
          <p:nvPr>
            <p:ph type="title"/>
          </p:nvPr>
        </p:nvSpPr>
        <p:spPr>
          <a:xfrm>
            <a:off x="6069632" y="1667561"/>
            <a:ext cx="7082883" cy="1325563"/>
          </a:xfrm>
        </p:spPr>
        <p:txBody>
          <a:bodyPr>
            <a:normAutofit/>
          </a:bodyPr>
          <a:lstStyle/>
          <a:p>
            <a:r>
              <a:rPr lang="en-US" sz="3200" b="1">
                <a:latin typeface="Helvetica Neue Condensed" panose="02000503000000020004" pitchFamily="2" charset="0"/>
                <a:ea typeface="Helvetica Neue Condensed" panose="02000503000000020004" pitchFamily="2" charset="0"/>
                <a:cs typeface="Helvetica Neue Condensed" panose="02000503000000020004" pitchFamily="2" charset="0"/>
              </a:rPr>
              <a:t>NASA InSPA and ISS National Lab </a:t>
            </a:r>
            <a:br>
              <a:rPr lang="en-US" sz="3200" b="1">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4800" b="1">
                <a:latin typeface="Helvetica Neue Condensed" panose="02000503000000020004" pitchFamily="2" charset="0"/>
                <a:ea typeface="Helvetica Neue Condensed" panose="02000503000000020004" pitchFamily="2" charset="0"/>
                <a:cs typeface="Helvetica Neue Condensed" panose="02000503000000020004" pitchFamily="2" charset="0"/>
              </a:rPr>
              <a:t>Proposal </a:t>
            </a:r>
            <a:r>
              <a:rPr lang="en-US" sz="48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Opportunities</a:t>
            </a:r>
            <a:endParaRPr lang="en-US"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Content Placeholder 2">
            <a:extLst>
              <a:ext uri="{FF2B5EF4-FFF2-40B4-BE49-F238E27FC236}">
                <a16:creationId xmlns:a16="http://schemas.microsoft.com/office/drawing/2014/main" id="{2CA24039-27E4-7815-451D-C6D13B5BAC2E}"/>
              </a:ext>
            </a:extLst>
          </p:cNvPr>
          <p:cNvSpPr>
            <a:spLocks noGrp="1"/>
          </p:cNvSpPr>
          <p:nvPr>
            <p:ph idx="1"/>
          </p:nvPr>
        </p:nvSpPr>
        <p:spPr>
          <a:xfrm>
            <a:off x="246063" y="4767263"/>
            <a:ext cx="11774487" cy="2090737"/>
          </a:xfrm>
        </p:spPr>
        <p:txBody>
          <a:bodyPr>
            <a:normAutofit/>
          </a:bodyPr>
          <a:lstStyle/>
          <a:p>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On NSPIRES </a:t>
            </a: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5"/>
              </a:rPr>
              <a:t>https://nspires.nasaprs.com/external/</a:t>
            </a:r>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457200" lvl="1" indent="0">
              <a:buNone/>
            </a:pPr>
            <a:r>
              <a:rPr lang="en-US"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Search for ISS NASA Research Announcement (NRA) NNJ13BG001N Focus Area 1 (InSPA)</a:t>
            </a:r>
          </a:p>
          <a:p>
            <a:endParaRPr lang="en-US" sz="18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See ISS National Lab Research Announcements </a:t>
            </a: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hlinkClick r:id="rId6"/>
              </a:rPr>
              <a:t>https://www.issnationallab.org/research-on-the-iss/solicitations/</a:t>
            </a:r>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indent="0">
              <a:buNone/>
            </a:pPr>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9" name="Picture 8">
            <a:extLst>
              <a:ext uri="{FF2B5EF4-FFF2-40B4-BE49-F238E27FC236}">
                <a16:creationId xmlns:a16="http://schemas.microsoft.com/office/drawing/2014/main" id="{D078AED8-93D8-8E2C-38B9-623DA26781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02138" y="3669632"/>
            <a:ext cx="1605220" cy="629053"/>
          </a:xfrm>
          <a:prstGeom prst="rect">
            <a:avLst/>
          </a:prstGeom>
          <a:ln>
            <a:noFill/>
          </a:ln>
        </p:spPr>
      </p:pic>
    </p:spTree>
    <p:extLst>
      <p:ext uri="{BB962C8B-B14F-4D97-AF65-F5344CB8AC3E}">
        <p14:creationId xmlns:p14="http://schemas.microsoft.com/office/powerpoint/2010/main" val="48144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41684-5CC1-5C97-DB46-D1BC45509412}"/>
              </a:ext>
            </a:extLst>
          </p:cNvPr>
          <p:cNvSpPr>
            <a:spLocks noGrp="1"/>
          </p:cNvSpPr>
          <p:nvPr>
            <p:ph type="title"/>
          </p:nvPr>
        </p:nvSpPr>
        <p:spPr>
          <a:xfrm>
            <a:off x="315176" y="1585477"/>
            <a:ext cx="3201366" cy="3387497"/>
          </a:xfrm>
        </p:spPr>
        <p:txBody>
          <a:bodyPr anchor="b">
            <a:normAutofit fontScale="90000"/>
          </a:bodyPr>
          <a:lstStyle/>
          <a:p>
            <a:pPr marL="457200" algn="r">
              <a:spcBef>
                <a:spcPts val="0"/>
              </a:spcBef>
            </a:pPr>
            <a:br>
              <a:rPr lang="en-US" sz="2800" b="1" u="none" strike="noStrike" dirty="0">
                <a:solidFill>
                  <a:srgbClr val="FFFFFF"/>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800" b="1" u="none" strike="noStrike" dirty="0">
                <a:solidFill>
                  <a:srgbClr val="FFFFFF"/>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NASA InSPA</a:t>
            </a:r>
            <a:br>
              <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Butler University Microgravity Crystal Database Downloads</a:t>
            </a:r>
            <a:br>
              <a:rPr lang="en-US" sz="2800" b="1" u="none" strike="noStrike" dirty="0">
                <a:solidFill>
                  <a:srgbClr val="FFFFFF"/>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n-US" sz="28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Content Placeholder 2">
            <a:extLst>
              <a:ext uri="{FF2B5EF4-FFF2-40B4-BE49-F238E27FC236}">
                <a16:creationId xmlns:a16="http://schemas.microsoft.com/office/drawing/2014/main" id="{93DBFA88-16D9-6F68-0859-9FC3B07AA460}"/>
              </a:ext>
            </a:extLst>
          </p:cNvPr>
          <p:cNvSpPr>
            <a:spLocks noGrp="1"/>
          </p:cNvSpPr>
          <p:nvPr>
            <p:ph idx="1"/>
          </p:nvPr>
        </p:nvSpPr>
        <p:spPr>
          <a:xfrm>
            <a:off x="4126832" y="132347"/>
            <a:ext cx="7880684" cy="6715515"/>
          </a:xfrm>
        </p:spPr>
        <p:txBody>
          <a:bodyPr anchor="ctr">
            <a:normAutofit/>
          </a:bodyPr>
          <a:lstStyle/>
          <a:p>
            <a:r>
              <a:rPr lang="en-US" sz="1700"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Journal Articles with Database Links </a:t>
            </a:r>
            <a:r>
              <a:rPr lang="en-US" sz="17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DOI: 10.1021/acs.cgd.2c01056 </a:t>
            </a:r>
          </a:p>
          <a:p>
            <a:pPr marL="468313" lvl="2" indent="0">
              <a:spcBef>
                <a:spcPts val="0"/>
              </a:spcBef>
              <a:buNone/>
            </a:pPr>
            <a:endParaRPr lang="en-US" sz="17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515938" lvl="3" indent="0">
              <a:spcBef>
                <a:spcPts val="0"/>
              </a:spcBef>
              <a:buNone/>
            </a:pP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An Analysis of Publicly Available Microgravity Crystallization Data: Emergent Themes Across Crystal Types.  Hannah Wright, Amari Williams, Ashley Wilkinson, Lynn Harper, Ken </a:t>
            </a:r>
            <a:r>
              <a:rPr lang="en-US" sz="1400" dirty="0" err="1">
                <a:latin typeface="Times New Roman" panose="02020603050405020304" pitchFamily="18" charset="0"/>
                <a:ea typeface="Helvetica Neue Condensed" panose="02000503000000020004" pitchFamily="2" charset="0"/>
                <a:cs typeface="Times New Roman" panose="02020603050405020304" pitchFamily="18" charset="0"/>
              </a:rPr>
              <a:t>Savin</a:t>
            </a: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 and Anne M. Wilson.  Crystal Growth &amp; Design 2022 22 (12), 6849-6851.  DOI: 10.1021/acs.cgd.2c01056 </a:t>
            </a:r>
          </a:p>
          <a:p>
            <a:pPr marL="515938" lvl="3" indent="0">
              <a:spcBef>
                <a:spcPts val="0"/>
              </a:spcBef>
              <a:buNone/>
            </a:pPr>
            <a:endParaRPr lang="en-US" sz="1400" dirty="0">
              <a:latin typeface="Times New Roman" panose="02020603050405020304" pitchFamily="18" charset="0"/>
              <a:ea typeface="Helvetica Neue Condensed" panose="02000503000000020004" pitchFamily="2" charset="0"/>
              <a:cs typeface="Times New Roman" panose="02020603050405020304" pitchFamily="18" charset="0"/>
            </a:endParaRPr>
          </a:p>
          <a:p>
            <a:pPr marL="515938" lvl="3" indent="0">
              <a:spcBef>
                <a:spcPts val="0"/>
              </a:spcBef>
              <a:buNone/>
            </a:pP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Microgravity Crystal Formation. Crystals 2024, 14(1), 12; </a:t>
            </a:r>
            <a:r>
              <a:rPr lang="en-US" sz="1400" dirty="0" err="1">
                <a:latin typeface="Times New Roman" panose="02020603050405020304" pitchFamily="18" charset="0"/>
                <a:ea typeface="Helvetica Neue Condensed" panose="02000503000000020004" pitchFamily="2" charset="0"/>
                <a:cs typeface="Times New Roman" panose="02020603050405020304" pitchFamily="18" charset="0"/>
              </a:rPr>
              <a:t>doi.org</a:t>
            </a: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/10.3390/cryst14010012</a:t>
            </a:r>
          </a:p>
          <a:p>
            <a:pPr marL="515938" lvl="3" indent="0">
              <a:spcBef>
                <a:spcPts val="0"/>
              </a:spcBef>
              <a:buNone/>
            </a:pPr>
            <a:endParaRPr lang="en-US" sz="1400" dirty="0">
              <a:latin typeface="Times New Roman" panose="02020603050405020304" pitchFamily="18" charset="0"/>
              <a:ea typeface="Helvetica Neue Condensed" panose="02000503000000020004" pitchFamily="2" charset="0"/>
              <a:cs typeface="Times New Roman" panose="02020603050405020304" pitchFamily="18" charset="0"/>
            </a:endParaRPr>
          </a:p>
          <a:p>
            <a:pPr marL="515938" lvl="3" indent="0">
              <a:spcBef>
                <a:spcPts val="0"/>
              </a:spcBef>
              <a:buNone/>
            </a:pP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Wilkinson, A.; Brewer, F.; Wright, H.; Whiteside, B.; Williams, A.; Harper, L.; Wilson, A.M. Semiconductor Materials Fabricated in Microgravity; A Meta-Analysis. </a:t>
            </a:r>
            <a:r>
              <a:rPr lang="en-US" sz="1400" dirty="0" err="1">
                <a:latin typeface="Times New Roman" panose="02020603050405020304" pitchFamily="18" charset="0"/>
                <a:ea typeface="Helvetica Neue Condensed" panose="02000503000000020004" pitchFamily="2" charset="0"/>
                <a:cs typeface="Times New Roman" panose="02020603050405020304" pitchFamily="18" charset="0"/>
              </a:rPr>
              <a:t>Discov</a:t>
            </a:r>
            <a:r>
              <a:rPr lang="en-US" sz="1400" dirty="0">
                <a:latin typeface="Times New Roman" panose="02020603050405020304" pitchFamily="18" charset="0"/>
                <a:ea typeface="Helvetica Neue Condensed" panose="02000503000000020004" pitchFamily="2" charset="0"/>
                <a:cs typeface="Times New Roman" panose="02020603050405020304" pitchFamily="18" charset="0"/>
              </a:rPr>
              <a:t>. Mater. 2023; manuscript under review. [Google Scholar]</a:t>
            </a:r>
          </a:p>
          <a:p>
            <a:pPr marL="515938" lvl="3" indent="0">
              <a:spcBef>
                <a:spcPts val="0"/>
              </a:spcBef>
              <a:buNone/>
            </a:pPr>
            <a:endParaRPr lang="en-US" sz="1400" dirty="0">
              <a:latin typeface="Times New Roman" panose="02020603050405020304" pitchFamily="18" charset="0"/>
              <a:ea typeface="Helvetica Neue Condensed" panose="02000503000000020004" pitchFamily="2" charset="0"/>
              <a:cs typeface="Times New Roman" panose="02020603050405020304" pitchFamily="18" charset="0"/>
            </a:endParaRPr>
          </a:p>
          <a:p>
            <a:pPr marL="515938" lvl="3" indent="0">
              <a:spcBef>
                <a:spcPts val="0"/>
              </a:spcBef>
              <a:buNone/>
            </a:pPr>
            <a:endParaRPr lang="en-US" sz="17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344488" lvl="3" indent="-285750">
              <a:spcBef>
                <a:spcPts val="0"/>
              </a:spcBef>
            </a:pPr>
            <a:r>
              <a:rPr lang="en-US" sz="2400"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Direct download from Google Sheets:</a:t>
            </a:r>
            <a:br>
              <a:rPr lang="en-US" sz="2400"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n-US" sz="2400"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515938" lvl="4" indent="0">
              <a:lnSpc>
                <a:spcPct val="100000"/>
              </a:lnSpc>
              <a:spcBef>
                <a:spcPts val="0"/>
              </a:spcBef>
              <a:buNone/>
            </a:pPr>
            <a:r>
              <a:rPr lang="en-US" sz="1600" b="0" i="0" dirty="0">
                <a:solidFill>
                  <a:srgbClr val="222222"/>
                </a:solidFill>
                <a:effectLst/>
                <a:latin typeface="Arial" panose="020B0604020202020204" pitchFamily="34" charset="0"/>
              </a:rPr>
              <a:t>The databases utilized for these studies can be found at the following links: macromolecules/organic compounds</a:t>
            </a:r>
          </a:p>
          <a:p>
            <a:pPr marL="515938" lvl="4" indent="0">
              <a:lnSpc>
                <a:spcPct val="100000"/>
              </a:lnSpc>
              <a:spcBef>
                <a:spcPts val="0"/>
              </a:spcBef>
              <a:buNone/>
            </a:pPr>
            <a:r>
              <a:rPr lang="en-US" sz="1600" b="0" i="0" dirty="0">
                <a:solidFill>
                  <a:srgbClr val="222222"/>
                </a:solidFill>
                <a:effectLst/>
                <a:latin typeface="Arial" panose="020B0604020202020204" pitchFamily="34" charset="0"/>
              </a:rPr>
              <a:t>—</a:t>
            </a:r>
            <a:r>
              <a:rPr lang="en-US" sz="1600" b="1" i="0" u="none" strike="noStrike" dirty="0">
                <a:solidFill>
                  <a:srgbClr val="4F5671"/>
                </a:solidFill>
                <a:effectLst/>
                <a:latin typeface="Arial" panose="020B0604020202020204" pitchFamily="34" charset="0"/>
                <a:hlinkClick r:id="rId2"/>
              </a:rPr>
              <a:t>https://docs.google.com/spreadsheets/d/1JrXe4Drne7JKcU4EKG7ObQDfrm6EzrZkneTCrPyYZos/edit#gid=1461894258</a:t>
            </a:r>
            <a:r>
              <a:rPr lang="en-US" sz="1600" b="0" i="0" dirty="0">
                <a:solidFill>
                  <a:srgbClr val="222222"/>
                </a:solidFill>
                <a:effectLst/>
                <a:latin typeface="Arial" panose="020B0604020202020204" pitchFamily="34" charset="0"/>
              </a:rPr>
              <a:t>, </a:t>
            </a:r>
          </a:p>
          <a:p>
            <a:pPr marL="515938" lvl="4" indent="0">
              <a:lnSpc>
                <a:spcPct val="100000"/>
              </a:lnSpc>
              <a:spcBef>
                <a:spcPts val="0"/>
              </a:spcBef>
              <a:buNone/>
            </a:pPr>
            <a:endParaRPr lang="en-US" sz="1600" dirty="0">
              <a:solidFill>
                <a:srgbClr val="222222"/>
              </a:solidFill>
              <a:latin typeface="Arial" panose="020B0604020202020204" pitchFamily="34" charset="0"/>
            </a:endParaRPr>
          </a:p>
          <a:p>
            <a:pPr marL="515938" lvl="4" indent="0">
              <a:lnSpc>
                <a:spcPct val="100000"/>
              </a:lnSpc>
              <a:spcBef>
                <a:spcPts val="0"/>
              </a:spcBef>
              <a:buNone/>
            </a:pPr>
            <a:r>
              <a:rPr lang="en-US" sz="1600" b="0" i="0" dirty="0">
                <a:solidFill>
                  <a:srgbClr val="222222"/>
                </a:solidFill>
                <a:effectLst/>
                <a:latin typeface="Arial" panose="020B0604020202020204" pitchFamily="34" charset="0"/>
              </a:rPr>
              <a:t>—</a:t>
            </a:r>
            <a:r>
              <a:rPr lang="en-US" sz="1600" b="1" i="0" u="none" strike="noStrike" dirty="0">
                <a:solidFill>
                  <a:srgbClr val="4F5671"/>
                </a:solidFill>
                <a:effectLst/>
                <a:latin typeface="Arial" panose="020B0604020202020204" pitchFamily="34" charset="0"/>
                <a:hlinkClick r:id="rId3"/>
              </a:rPr>
              <a:t>https://docs.google.com/spreadsheets/d/1PZ8AAZlXYAln4d2UNR4x_zu-rpkWK8ByG04KiprAAXM/edit#gid=1518976417</a:t>
            </a:r>
            <a:r>
              <a:rPr lang="en-US" sz="1600" b="0" i="0" dirty="0">
                <a:solidFill>
                  <a:srgbClr val="222222"/>
                </a:solidFill>
                <a:effectLst/>
                <a:latin typeface="Arial" panose="020B0604020202020204" pitchFamily="34" charset="0"/>
              </a:rPr>
              <a:t>, </a:t>
            </a:r>
            <a:endParaRPr lang="en-US" sz="1700" b="1" dirty="0">
              <a:solidFill>
                <a:schemeClr val="accent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6" name="Picture 5" descr="Logo&#10;&#10;Description automatically generated">
            <a:extLst>
              <a:ext uri="{FF2B5EF4-FFF2-40B4-BE49-F238E27FC236}">
                <a16:creationId xmlns:a16="http://schemas.microsoft.com/office/drawing/2014/main" id="{CB69AD44-29FA-254C-F41F-12DBE9A469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807" y="2046703"/>
            <a:ext cx="844361" cy="773998"/>
          </a:xfrm>
          <a:prstGeom prst="rect">
            <a:avLst/>
          </a:prstGeom>
        </p:spPr>
      </p:pic>
      <p:pic>
        <p:nvPicPr>
          <p:cNvPr id="25" name="Picture 24">
            <a:extLst>
              <a:ext uri="{FF2B5EF4-FFF2-40B4-BE49-F238E27FC236}">
                <a16:creationId xmlns:a16="http://schemas.microsoft.com/office/drawing/2014/main" id="{59FB73F7-4A23-4E5C-4167-9C39B5CEC153}"/>
              </a:ext>
            </a:extLst>
          </p:cNvPr>
          <p:cNvPicPr>
            <a:picLocks noChangeAspect="1"/>
          </p:cNvPicPr>
          <p:nvPr/>
        </p:nvPicPr>
        <p:blipFill rotWithShape="1">
          <a:blip r:embed="rId5" cstate="email">
            <a:lum bright="70000" contrast="-70000"/>
            <a:alphaModFix amt="35000"/>
            <a:extLst>
              <a:ext uri="{28A0092B-C50C-407E-A947-70E740481C1C}">
                <a14:useLocalDpi xmlns:a14="http://schemas.microsoft.com/office/drawing/2010/main"/>
              </a:ext>
            </a:extLst>
          </a:blip>
          <a:srcRect/>
          <a:stretch/>
        </p:blipFill>
        <p:spPr>
          <a:xfrm>
            <a:off x="1165987" y="6108256"/>
            <a:ext cx="1393785" cy="546196"/>
          </a:xfrm>
          <a:prstGeom prst="rect">
            <a:avLst/>
          </a:prstGeom>
          <a:ln>
            <a:noFill/>
          </a:ln>
        </p:spPr>
      </p:pic>
    </p:spTree>
    <p:extLst>
      <p:ext uri="{BB962C8B-B14F-4D97-AF65-F5344CB8AC3E}">
        <p14:creationId xmlns:p14="http://schemas.microsoft.com/office/powerpoint/2010/main" val="295425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B3899-2ED3-2F85-729F-3813029E19B9}"/>
              </a:ext>
            </a:extLst>
          </p:cNvPr>
          <p:cNvSpPr>
            <a:spLocks noGrp="1"/>
          </p:cNvSpPr>
          <p:nvPr>
            <p:ph type="title"/>
          </p:nvPr>
        </p:nvSpPr>
        <p:spPr>
          <a:xfrm>
            <a:off x="466722" y="586855"/>
            <a:ext cx="3201366" cy="3387497"/>
          </a:xfrm>
        </p:spPr>
        <p:txBody>
          <a:bodyPr anchor="b">
            <a:normAutofit/>
          </a:bodyPr>
          <a:lstStyle/>
          <a:p>
            <a:pPr algn="r"/>
            <a:r>
              <a:rPr lang="en-US" sz="36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For Further Information</a:t>
            </a:r>
          </a:p>
        </p:txBody>
      </p:sp>
      <p:sp>
        <p:nvSpPr>
          <p:cNvPr id="3" name="Content Placeholder 2">
            <a:extLst>
              <a:ext uri="{FF2B5EF4-FFF2-40B4-BE49-F238E27FC236}">
                <a16:creationId xmlns:a16="http://schemas.microsoft.com/office/drawing/2014/main" id="{75C290F0-CCC8-763C-4751-014D388A9B89}"/>
              </a:ext>
            </a:extLst>
          </p:cNvPr>
          <p:cNvSpPr>
            <a:spLocks noGrp="1"/>
          </p:cNvSpPr>
          <p:nvPr>
            <p:ph idx="1"/>
          </p:nvPr>
        </p:nvSpPr>
        <p:spPr>
          <a:xfrm>
            <a:off x="5041907" y="649480"/>
            <a:ext cx="6683371" cy="5546047"/>
          </a:xfrm>
        </p:spPr>
        <p:txBody>
          <a:bodyPr anchor="ctr">
            <a:normAutofit/>
          </a:bodyPr>
          <a:lstStyle/>
          <a:p>
            <a:pPr marL="0" indent="0">
              <a:buNone/>
            </a:pPr>
            <a:r>
              <a:rPr lang="en-US" sz="2000" dirty="0"/>
              <a:t>Kevin Engelbert, NASA, InSPA Portfolio Manager</a:t>
            </a:r>
          </a:p>
          <a:p>
            <a:pPr marL="457200" lvl="1" indent="0">
              <a:buNone/>
            </a:pPr>
            <a:r>
              <a:rPr lang="en-US" sz="2000" dirty="0"/>
              <a:t> </a:t>
            </a:r>
            <a:r>
              <a:rPr lang="en-US" sz="2000" dirty="0">
                <a:hlinkClick r:id="rId2"/>
              </a:rPr>
              <a:t>kevin.englebert-1@nasa.gov</a:t>
            </a:r>
            <a:endParaRPr lang="en-US" sz="2000" dirty="0"/>
          </a:p>
          <a:p>
            <a:pPr marL="0" indent="0">
              <a:buNone/>
            </a:pPr>
            <a:endParaRPr lang="en-US" sz="2000" dirty="0"/>
          </a:p>
          <a:p>
            <a:pPr marL="0" indent="0">
              <a:buNone/>
            </a:pPr>
            <a:r>
              <a:rPr lang="en-US" sz="2000" dirty="0"/>
              <a:t>Curtis Hill, NASA, InSPA Lead for Semiconductors</a:t>
            </a:r>
          </a:p>
          <a:p>
            <a:pPr marL="457200" lvl="1" indent="0">
              <a:buNone/>
            </a:pPr>
            <a:r>
              <a:rPr lang="en-US" sz="2000" dirty="0">
                <a:hlinkClick r:id="rId3"/>
              </a:rPr>
              <a:t>Curtis.w.hill@nasa.gov</a:t>
            </a:r>
            <a:endParaRPr lang="en-US" sz="2000" dirty="0"/>
          </a:p>
          <a:p>
            <a:pPr marL="457200" lvl="1" indent="0">
              <a:buNone/>
            </a:pPr>
            <a:endParaRPr lang="en-US" sz="2000" dirty="0"/>
          </a:p>
          <a:p>
            <a:pPr marL="0" indent="0">
              <a:buNone/>
            </a:pPr>
            <a:r>
              <a:rPr lang="en-US" sz="2000" dirty="0"/>
              <a:t>Dr. Rose Hernandez, Director InSPA for ISS National Lab</a:t>
            </a:r>
          </a:p>
          <a:p>
            <a:pPr marL="457200" lvl="1" indent="0">
              <a:buNone/>
            </a:pPr>
            <a:r>
              <a:rPr lang="en-US" sz="2000" dirty="0">
                <a:hlinkClick r:id="rId4"/>
              </a:rPr>
              <a:t>rhernandez@issnationallab.org</a:t>
            </a:r>
            <a:endParaRPr lang="en-US" sz="2000" dirty="0"/>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6189AB6C-9C71-6B93-5654-5A9F87B2E0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7843" y="1468834"/>
            <a:ext cx="764064" cy="700392"/>
          </a:xfrm>
          <a:prstGeom prst="rect">
            <a:avLst/>
          </a:prstGeom>
        </p:spPr>
      </p:pic>
      <p:pic>
        <p:nvPicPr>
          <p:cNvPr id="5" name="Picture 4">
            <a:extLst>
              <a:ext uri="{FF2B5EF4-FFF2-40B4-BE49-F238E27FC236}">
                <a16:creationId xmlns:a16="http://schemas.microsoft.com/office/drawing/2014/main" id="{522C2DCF-487F-B3E9-4C71-8AAED29173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02919" y="4201346"/>
            <a:ext cx="1393785" cy="546196"/>
          </a:xfrm>
          <a:prstGeom prst="rect">
            <a:avLst/>
          </a:prstGeom>
          <a:ln>
            <a:noFill/>
          </a:ln>
        </p:spPr>
      </p:pic>
    </p:spTree>
    <p:extLst>
      <p:ext uri="{BB962C8B-B14F-4D97-AF65-F5344CB8AC3E}">
        <p14:creationId xmlns:p14="http://schemas.microsoft.com/office/powerpoint/2010/main" val="208830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0A1E-AB85-A542-9892-B53366FDC26F}"/>
              </a:ext>
            </a:extLst>
          </p:cNvPr>
          <p:cNvSpPr>
            <a:spLocks noGrp="1"/>
          </p:cNvSpPr>
          <p:nvPr>
            <p:ph type="title"/>
          </p:nvPr>
        </p:nvSpPr>
        <p:spPr>
          <a:xfrm>
            <a:off x="448887" y="640263"/>
            <a:ext cx="3640115" cy="5254510"/>
          </a:xfrm>
        </p:spPr>
        <p:txBody>
          <a:bodyPr>
            <a:normAutofit/>
          </a:bodyPr>
          <a:lstStyle/>
          <a:p>
            <a:r>
              <a:rPr lang="en-US" dirty="0"/>
              <a:t>How is </a:t>
            </a:r>
            <a:r>
              <a:rPr lang="en-US" dirty="0">
                <a:solidFill>
                  <a:schemeClr val="accent2"/>
                </a:solidFill>
              </a:rPr>
              <a:t>Gravity </a:t>
            </a:r>
            <a:r>
              <a:rPr lang="en-US" dirty="0"/>
              <a:t>Impeding US Industry?</a:t>
            </a:r>
          </a:p>
        </p:txBody>
      </p:sp>
      <p:sp>
        <p:nvSpPr>
          <p:cNvPr id="3" name="Content Placeholder 2">
            <a:extLst>
              <a:ext uri="{FF2B5EF4-FFF2-40B4-BE49-F238E27FC236}">
                <a16:creationId xmlns:a16="http://schemas.microsoft.com/office/drawing/2014/main" id="{74F680C9-28CF-4D4F-A6BB-1FB634CEE852}"/>
              </a:ext>
            </a:extLst>
          </p:cNvPr>
          <p:cNvSpPr>
            <a:spLocks noGrp="1"/>
          </p:cNvSpPr>
          <p:nvPr>
            <p:ph idx="1"/>
          </p:nvPr>
        </p:nvSpPr>
        <p:spPr>
          <a:xfrm>
            <a:off x="5358384" y="0"/>
            <a:ext cx="6833616" cy="6858000"/>
          </a:xfrm>
          <a:solidFill>
            <a:schemeClr val="tx2"/>
          </a:solidFill>
        </p:spPr>
        <p:txBody>
          <a:bodyPr anchor="t">
            <a:normAutofit/>
          </a:bodyPr>
          <a:lstStyle/>
          <a:p>
            <a:pPr marL="0" indent="0" algn="ctr">
              <a:lnSpc>
                <a:spcPct val="100000"/>
              </a:lnSpc>
              <a:spcBef>
                <a:spcPts val="0"/>
              </a:spcBef>
              <a:buNone/>
            </a:pPr>
            <a:endPar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indent="0" algn="ctr">
              <a:lnSpc>
                <a:spcPct val="100000"/>
              </a:lnSpc>
              <a:spcBef>
                <a:spcPts val="0"/>
              </a:spcBef>
              <a:buNone/>
            </a:pPr>
            <a:endPar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indent="0" algn="ctr">
              <a:lnSpc>
                <a:spcPct val="100000"/>
              </a:lnSpc>
              <a:spcBef>
                <a:spcPts val="0"/>
              </a:spcBef>
              <a:buNone/>
            </a:pPr>
            <a:r>
              <a:rPr lang="en-US" sz="24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InSpace</a:t>
            </a:r>
            <a:r>
              <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Production and Manufacturing Demand </a:t>
            </a:r>
          </a:p>
          <a:p>
            <a:pPr marL="0" indent="0" algn="ctr">
              <a:lnSpc>
                <a:spcPct val="100000"/>
              </a:lnSpc>
              <a:spcBef>
                <a:spcPts val="0"/>
              </a:spcBef>
              <a:buNone/>
            </a:pPr>
            <a:endPar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indent="0" algn="ctr">
              <a:lnSpc>
                <a:spcPct val="100000"/>
              </a:lnSpc>
              <a:spcBef>
                <a:spcPts val="0"/>
              </a:spcBef>
              <a:buNone/>
            </a:pPr>
            <a:endPar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665288" indent="0">
              <a:lnSpc>
                <a:spcPct val="100000"/>
              </a:lnSpc>
              <a:spcBef>
                <a:spcPts val="0"/>
              </a:spcBef>
              <a:buNone/>
            </a:pPr>
            <a:endPar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500188" indent="-296863">
              <a:lnSpc>
                <a:spcPct val="100000"/>
              </a:lnSpc>
              <a:spcBef>
                <a:spcPts val="0"/>
              </a:spcBef>
              <a:spcAft>
                <a:spcPts val="600"/>
              </a:spcAft>
            </a:pPr>
            <a:r>
              <a:rPr lang="en-US" sz="36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500+ CEOs + CTOs</a:t>
            </a:r>
          </a:p>
          <a:p>
            <a:pPr marL="1500188" indent="-296863">
              <a:lnSpc>
                <a:spcPct val="100000"/>
              </a:lnSpc>
              <a:spcBef>
                <a:spcPts val="0"/>
              </a:spcBef>
              <a:spcAft>
                <a:spcPts val="600"/>
              </a:spcAft>
            </a:pPr>
            <a:r>
              <a:rPr lang="en-US" sz="3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Case Studies</a:t>
            </a:r>
          </a:p>
          <a:p>
            <a:pPr marL="1500188" indent="-296863">
              <a:lnSpc>
                <a:spcPct val="100000"/>
              </a:lnSpc>
              <a:spcBef>
                <a:spcPts val="0"/>
              </a:spcBef>
              <a:spcAft>
                <a:spcPts val="600"/>
              </a:spcAft>
            </a:pPr>
            <a:r>
              <a:rPr lang="en-US" sz="3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NASA µg Database</a:t>
            </a:r>
          </a:p>
          <a:p>
            <a:pPr>
              <a:lnSpc>
                <a:spcPct val="100000"/>
              </a:lnSpc>
              <a:spcBef>
                <a:spcPts val="0"/>
              </a:spcBef>
            </a:pPr>
            <a:endParaRPr lang="en-US" sz="1700" dirty="0">
              <a:solidFill>
                <a:schemeClr val="bg1"/>
              </a:solidFill>
            </a:endParaRPr>
          </a:p>
          <a:p>
            <a:pPr marL="0" indent="0">
              <a:lnSpc>
                <a:spcPct val="100000"/>
              </a:lnSpc>
              <a:spcBef>
                <a:spcPts val="0"/>
              </a:spcBef>
              <a:buNone/>
            </a:pPr>
            <a:endParaRPr lang="en-US" sz="1700" dirty="0">
              <a:solidFill>
                <a:schemeClr val="bg1"/>
              </a:solidFill>
            </a:endParaRPr>
          </a:p>
          <a:p>
            <a:pPr marL="0" indent="0">
              <a:lnSpc>
                <a:spcPct val="100000"/>
              </a:lnSpc>
              <a:spcBef>
                <a:spcPts val="0"/>
              </a:spcBef>
              <a:buNone/>
            </a:pPr>
            <a:endParaRPr lang="en-US" sz="1700" dirty="0">
              <a:solidFill>
                <a:schemeClr val="bg1"/>
              </a:solidFill>
            </a:endParaRPr>
          </a:p>
          <a:p>
            <a:pPr marL="0" indent="0">
              <a:lnSpc>
                <a:spcPct val="100000"/>
              </a:lnSpc>
              <a:spcBef>
                <a:spcPts val="0"/>
              </a:spcBef>
              <a:buNone/>
            </a:pPr>
            <a:endParaRPr lang="en-US" sz="1700" dirty="0">
              <a:solidFill>
                <a:schemeClr val="bg1"/>
              </a:solidFill>
            </a:endParaRPr>
          </a:p>
          <a:p>
            <a:pPr>
              <a:lnSpc>
                <a:spcPct val="100000"/>
              </a:lnSpc>
              <a:spcBef>
                <a:spcPts val="0"/>
              </a:spcBef>
            </a:pPr>
            <a:endParaRPr lang="en-US" sz="1700" dirty="0">
              <a:solidFill>
                <a:schemeClr val="bg1"/>
              </a:solidFill>
            </a:endParaRPr>
          </a:p>
          <a:p>
            <a:pPr marL="0" indent="0" algn="ctr">
              <a:lnSpc>
                <a:spcPct val="100000"/>
              </a:lnSpc>
              <a:spcBef>
                <a:spcPts val="0"/>
              </a:spcBef>
              <a:buNone/>
            </a:pPr>
            <a:r>
              <a:rPr lang="en-US" sz="1200" dirty="0">
                <a:solidFill>
                  <a:schemeClr val="bg1"/>
                </a:solidFill>
              </a:rPr>
              <a:t>Based on work 2013-2016 by NASA’s Emerging Space Office and Space Portal</a:t>
            </a:r>
          </a:p>
          <a:p>
            <a:pPr marL="0" indent="0" algn="ctr">
              <a:lnSpc>
                <a:spcPct val="100000"/>
              </a:lnSpc>
              <a:spcBef>
                <a:spcPts val="0"/>
              </a:spcBef>
              <a:buNone/>
            </a:pPr>
            <a:r>
              <a:rPr lang="en-US" sz="1200" dirty="0">
                <a:solidFill>
                  <a:schemeClr val="bg1"/>
                </a:solidFill>
              </a:rPr>
              <a:t>enabled by Dr. Alex MacDonald/Program Executive of the Emerging Space Office, Lynn Harper/Space Portal/Study Lead,  Dr. Ioana </a:t>
            </a:r>
            <a:r>
              <a:rPr lang="en-US" sz="1200" dirty="0" err="1">
                <a:solidFill>
                  <a:schemeClr val="bg1"/>
                </a:solidFill>
              </a:rPr>
              <a:t>Cozmuta’s</a:t>
            </a:r>
            <a:r>
              <a:rPr lang="en-US" sz="1200" dirty="0">
                <a:solidFill>
                  <a:schemeClr val="bg1"/>
                </a:solidFill>
              </a:rPr>
              <a:t> comprehensive research, </a:t>
            </a:r>
          </a:p>
          <a:p>
            <a:pPr marL="0" indent="0" algn="ctr">
              <a:lnSpc>
                <a:spcPct val="100000"/>
              </a:lnSpc>
              <a:spcBef>
                <a:spcPts val="0"/>
              </a:spcBef>
              <a:buNone/>
            </a:pPr>
            <a:r>
              <a:rPr lang="en-US" sz="1200" dirty="0">
                <a:solidFill>
                  <a:schemeClr val="bg1"/>
                </a:solidFill>
              </a:rPr>
              <a:t>with due diligence and insights from Dr. Daniel </a:t>
            </a:r>
            <a:r>
              <a:rPr lang="en-US" sz="1200" dirty="0" err="1">
                <a:solidFill>
                  <a:schemeClr val="bg1"/>
                </a:solidFill>
              </a:rPr>
              <a:t>Rasky</a:t>
            </a:r>
            <a:r>
              <a:rPr lang="en-US" sz="1200" dirty="0">
                <a:solidFill>
                  <a:schemeClr val="bg1"/>
                </a:solidFill>
              </a:rPr>
              <a:t>, Bruce Pittman, and Mark Newfield</a:t>
            </a:r>
          </a:p>
          <a:p>
            <a:pPr marL="0" indent="0" algn="ctr">
              <a:lnSpc>
                <a:spcPct val="100000"/>
              </a:lnSpc>
              <a:spcBef>
                <a:spcPts val="0"/>
              </a:spcBef>
              <a:buNone/>
            </a:pPr>
            <a:r>
              <a:rPr lang="en-US" sz="1200" dirty="0">
                <a:solidFill>
                  <a:schemeClr val="bg1"/>
                </a:solidFill>
              </a:rPr>
              <a:t>and hundreds of experts in dozens of organizations throughout America</a:t>
            </a:r>
          </a:p>
          <a:p>
            <a:pPr marL="0" indent="0">
              <a:spcBef>
                <a:spcPts val="0"/>
              </a:spcBef>
              <a:spcAft>
                <a:spcPts val="600"/>
              </a:spcAft>
              <a:buNone/>
            </a:pPr>
            <a:endParaRPr lang="en-US" sz="1200" dirty="0">
              <a:solidFill>
                <a:schemeClr val="bg1"/>
              </a:solidFill>
            </a:endParaRPr>
          </a:p>
          <a:p>
            <a:pPr>
              <a:spcBef>
                <a:spcPts val="0"/>
              </a:spcBef>
              <a:spcAft>
                <a:spcPts val="600"/>
              </a:spcAft>
            </a:pPr>
            <a:endParaRPr lang="en-US" sz="1700" dirty="0">
              <a:solidFill>
                <a:schemeClr val="bg1"/>
              </a:solidFill>
            </a:endParaRPr>
          </a:p>
          <a:p>
            <a:pPr>
              <a:spcBef>
                <a:spcPts val="0"/>
              </a:spcBef>
              <a:spcAft>
                <a:spcPts val="600"/>
              </a:spcAft>
            </a:pPr>
            <a:endParaRPr lang="en-US" sz="1700" dirty="0">
              <a:solidFill>
                <a:schemeClr val="bg1"/>
              </a:solidFill>
            </a:endParaRPr>
          </a:p>
          <a:p>
            <a:pPr>
              <a:spcBef>
                <a:spcPts val="0"/>
              </a:spcBef>
              <a:spcAft>
                <a:spcPts val="600"/>
              </a:spcAft>
            </a:pPr>
            <a:endParaRPr lang="en-US" sz="1700" dirty="0">
              <a:solidFill>
                <a:schemeClr val="bg1"/>
              </a:solidFill>
            </a:endParaRPr>
          </a:p>
        </p:txBody>
      </p:sp>
      <p:pic>
        <p:nvPicPr>
          <p:cNvPr id="31" name="Picture 30">
            <a:extLst>
              <a:ext uri="{FF2B5EF4-FFF2-40B4-BE49-F238E27FC236}">
                <a16:creationId xmlns:a16="http://schemas.microsoft.com/office/drawing/2014/main" id="{58E274F0-352F-474D-9D63-4D9C33454155}"/>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b="-24582"/>
          <a:stretch/>
        </p:blipFill>
        <p:spPr>
          <a:xfrm>
            <a:off x="173913" y="204892"/>
            <a:ext cx="1055280" cy="379724"/>
          </a:xfrm>
          <a:prstGeom prst="rect">
            <a:avLst/>
          </a:prstGeom>
        </p:spPr>
      </p:pic>
      <p:sp>
        <p:nvSpPr>
          <p:cNvPr id="4" name="TextBox 3">
            <a:extLst>
              <a:ext uri="{FF2B5EF4-FFF2-40B4-BE49-F238E27FC236}">
                <a16:creationId xmlns:a16="http://schemas.microsoft.com/office/drawing/2014/main" id="{B70FC765-6274-5540-A1D8-4DF3F8633CFC}"/>
              </a:ext>
            </a:extLst>
          </p:cNvPr>
          <p:cNvSpPr txBox="1"/>
          <p:nvPr/>
        </p:nvSpPr>
        <p:spPr>
          <a:xfrm>
            <a:off x="1037967" y="5301048"/>
            <a:ext cx="2434281" cy="1015663"/>
          </a:xfrm>
          <a:prstGeom prst="rect">
            <a:avLst/>
          </a:prstGeom>
          <a:noFill/>
        </p:spPr>
        <p:txBody>
          <a:bodyPr wrap="square" rtlCol="0">
            <a:spAutoFit/>
          </a:bodyPr>
          <a:lstStyle/>
          <a:p>
            <a:pPr algn="ctr"/>
            <a:r>
              <a:rPr lang="en-US" sz="6000" dirty="0">
                <a:solidFill>
                  <a:schemeClr val="tx1">
                    <a:alpha val="33000"/>
                  </a:schemeClr>
                </a:solidFill>
                <a:latin typeface="Helvetica Neue Thin" panose="020B0403020202020204" pitchFamily="34" charset="0"/>
                <a:ea typeface="Helvetica Neue Thin" panose="020B0403020202020204" pitchFamily="34" charset="0"/>
              </a:rPr>
              <a:t>2013</a:t>
            </a:r>
          </a:p>
        </p:txBody>
      </p:sp>
    </p:spTree>
    <p:extLst>
      <p:ext uri="{BB962C8B-B14F-4D97-AF65-F5344CB8AC3E}">
        <p14:creationId xmlns:p14="http://schemas.microsoft.com/office/powerpoint/2010/main" val="293501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BB9841B-DB13-3895-AAA8-2E2DE84CB9F9}"/>
              </a:ext>
            </a:extLst>
          </p:cNvPr>
          <p:cNvSpPr/>
          <p:nvPr/>
        </p:nvSpPr>
        <p:spPr>
          <a:xfrm>
            <a:off x="6817807" y="-578224"/>
            <a:ext cx="8241218" cy="78261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62D3F-1443-894B-94DD-38F8F0DC2DCF}"/>
              </a:ext>
            </a:extLst>
          </p:cNvPr>
          <p:cNvSpPr>
            <a:spLocks noGrp="1"/>
          </p:cNvSpPr>
          <p:nvPr>
            <p:ph type="title"/>
          </p:nvPr>
        </p:nvSpPr>
        <p:spPr>
          <a:xfrm>
            <a:off x="1149136" y="1091821"/>
            <a:ext cx="3781109" cy="4674358"/>
          </a:xfrm>
        </p:spPr>
        <p:txBody>
          <a:bodyPr anchor="ctr">
            <a:normAutofit/>
          </a:bodyPr>
          <a:lstStyle/>
          <a:p>
            <a:br>
              <a:rPr lang="en-US" sz="4100" dirty="0">
                <a:solidFill>
                  <a:schemeClr val="tx1">
                    <a:lumMod val="85000"/>
                    <a:lumOff val="15000"/>
                  </a:schemeClr>
                </a:solidFill>
              </a:rPr>
            </a:br>
            <a:r>
              <a:rPr lang="en-US" sz="2400" b="1" dirty="0">
                <a:solidFill>
                  <a:schemeClr val="tx1">
                    <a:lumMod val="85000"/>
                    <a:lumOff val="1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NASA ESO Findings 2014</a:t>
            </a:r>
            <a:br>
              <a:rPr lang="en-US" sz="4100" dirty="0">
                <a:solidFill>
                  <a:schemeClr val="tx1">
                    <a:lumMod val="85000"/>
                    <a:lumOff val="15000"/>
                  </a:schemeClr>
                </a:solidFill>
              </a:rPr>
            </a:br>
            <a:r>
              <a:rPr lang="en-US" sz="3600" dirty="0">
                <a:solidFill>
                  <a:schemeClr val="accent2"/>
                </a:solidFill>
              </a:rPr>
              <a:t>Demand Trends     </a:t>
            </a:r>
            <a:r>
              <a:rPr lang="en-US" sz="3600" dirty="0">
                <a:solidFill>
                  <a:schemeClr val="tx1">
                    <a:lumMod val="85000"/>
                    <a:lumOff val="15000"/>
                  </a:schemeClr>
                </a:solidFill>
              </a:rPr>
              <a:t>in High Tech</a:t>
            </a:r>
            <a:br>
              <a:rPr lang="en-US" sz="3600" dirty="0">
                <a:solidFill>
                  <a:schemeClr val="tx1">
                    <a:lumMod val="85000"/>
                    <a:lumOff val="15000"/>
                  </a:schemeClr>
                </a:solidFill>
              </a:rPr>
            </a:br>
            <a:br>
              <a:rPr lang="en-US" sz="4100" dirty="0">
                <a:solidFill>
                  <a:schemeClr val="tx1">
                    <a:lumMod val="85000"/>
                    <a:lumOff val="15000"/>
                  </a:schemeClr>
                </a:solidFill>
              </a:rPr>
            </a:br>
            <a:endParaRPr lang="en-US" sz="4100"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1E0E705-2340-A44A-A1B9-D735A39892F7}"/>
              </a:ext>
            </a:extLst>
          </p:cNvPr>
          <p:cNvSpPr>
            <a:spLocks noGrp="1"/>
          </p:cNvSpPr>
          <p:nvPr>
            <p:ph idx="1"/>
          </p:nvPr>
        </p:nvSpPr>
        <p:spPr>
          <a:xfrm>
            <a:off x="7828105" y="1078174"/>
            <a:ext cx="4363895" cy="5192972"/>
          </a:xfrm>
          <a:noFill/>
        </p:spPr>
        <p:txBody>
          <a:bodyPr anchor="t">
            <a:noAutofit/>
          </a:bodyPr>
          <a:lstStyle/>
          <a:p>
            <a:r>
              <a:rPr lang="en-US" sz="2000" dirty="0">
                <a:solidFill>
                  <a:schemeClr val="bg1"/>
                </a:solidFill>
              </a:rPr>
              <a:t>more bandwidth </a:t>
            </a:r>
          </a:p>
          <a:p>
            <a:r>
              <a:rPr lang="en-US" sz="2000" dirty="0">
                <a:solidFill>
                  <a:schemeClr val="bg1"/>
                </a:solidFill>
              </a:rPr>
              <a:t>faster processors </a:t>
            </a:r>
          </a:p>
          <a:p>
            <a:r>
              <a:rPr lang="en-US" sz="2000" dirty="0">
                <a:solidFill>
                  <a:schemeClr val="bg1"/>
                </a:solidFill>
              </a:rPr>
              <a:t>greater energy efficiency </a:t>
            </a:r>
          </a:p>
          <a:p>
            <a:r>
              <a:rPr lang="en-US" sz="2000" dirty="0">
                <a:solidFill>
                  <a:schemeClr val="bg1"/>
                </a:solidFill>
              </a:rPr>
              <a:t>specific wavelength applications (lasers)</a:t>
            </a:r>
          </a:p>
          <a:p>
            <a:r>
              <a:rPr lang="en-US" sz="2000" dirty="0">
                <a:solidFill>
                  <a:schemeClr val="bg1"/>
                </a:solidFill>
              </a:rPr>
              <a:t>more processing power in smaller volumes </a:t>
            </a:r>
          </a:p>
          <a:p>
            <a:r>
              <a:rPr lang="en-US" sz="2000" dirty="0">
                <a:solidFill>
                  <a:schemeClr val="bg1"/>
                </a:solidFill>
              </a:rPr>
              <a:t>better performance in more extreme environments </a:t>
            </a:r>
          </a:p>
          <a:p>
            <a:r>
              <a:rPr lang="en-US" sz="2000" dirty="0">
                <a:solidFill>
                  <a:schemeClr val="bg1"/>
                </a:solidFill>
              </a:rPr>
              <a:t>more effective pharmaceuticals and treatments</a:t>
            </a:r>
          </a:p>
          <a:p>
            <a:r>
              <a:rPr lang="en-US" sz="2000" dirty="0">
                <a:solidFill>
                  <a:schemeClr val="bg1"/>
                </a:solidFill>
              </a:rPr>
              <a:t>atomic and molecular level precision</a:t>
            </a:r>
            <a:br>
              <a:rPr lang="en-US" sz="2000" dirty="0">
                <a:solidFill>
                  <a:schemeClr val="bg1"/>
                </a:solidFill>
              </a:rPr>
            </a:br>
            <a:r>
              <a:rPr lang="en-US" sz="2000" dirty="0">
                <a:solidFill>
                  <a:schemeClr val="bg1"/>
                </a:solidFill>
              </a:rPr>
              <a:t>   			</a:t>
            </a:r>
            <a:br>
              <a:rPr lang="en-US" sz="2000" dirty="0">
                <a:solidFill>
                  <a:schemeClr val="bg1"/>
                </a:solidFill>
              </a:rPr>
            </a:br>
            <a:r>
              <a:rPr lang="en-US" sz="2000" i="1" dirty="0">
                <a:solidFill>
                  <a:schemeClr val="accent6">
                    <a:lumMod val="60000"/>
                    <a:lumOff val="40000"/>
                  </a:schemeClr>
                </a:solidFill>
              </a:rPr>
              <a:t>No end to that demand in sight</a:t>
            </a:r>
            <a:br>
              <a:rPr lang="en-US" sz="2000" i="1" dirty="0">
                <a:solidFill>
                  <a:schemeClr val="bg1"/>
                </a:solidFill>
              </a:rPr>
            </a:br>
            <a:br>
              <a:rPr lang="en-US" sz="2000" i="1" dirty="0">
                <a:solidFill>
                  <a:schemeClr val="bg1"/>
                </a:solidFill>
              </a:rPr>
            </a:br>
            <a:endParaRPr lang="en-US" sz="2000" dirty="0">
              <a:solidFill>
                <a:schemeClr val="bg1"/>
              </a:solidFill>
            </a:endParaRPr>
          </a:p>
        </p:txBody>
      </p:sp>
      <p:pic>
        <p:nvPicPr>
          <p:cNvPr id="10" name="Picture 9">
            <a:extLst>
              <a:ext uri="{FF2B5EF4-FFF2-40B4-BE49-F238E27FC236}">
                <a16:creationId xmlns:a16="http://schemas.microsoft.com/office/drawing/2014/main" id="{45AC596D-E3B3-0943-B1A9-B9331C104A85}"/>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b="-24582"/>
          <a:stretch/>
        </p:blipFill>
        <p:spPr>
          <a:xfrm>
            <a:off x="10846461" y="204892"/>
            <a:ext cx="1055280" cy="379724"/>
          </a:xfrm>
          <a:prstGeom prst="rect">
            <a:avLst/>
          </a:prstGeom>
        </p:spPr>
      </p:pic>
      <p:sp>
        <p:nvSpPr>
          <p:cNvPr id="11" name="TextBox 10">
            <a:extLst>
              <a:ext uri="{FF2B5EF4-FFF2-40B4-BE49-F238E27FC236}">
                <a16:creationId xmlns:a16="http://schemas.microsoft.com/office/drawing/2014/main" id="{DF742752-8DC7-C54E-95A0-A61A7EE2EBFC}"/>
              </a:ext>
            </a:extLst>
          </p:cNvPr>
          <p:cNvSpPr txBox="1"/>
          <p:nvPr/>
        </p:nvSpPr>
        <p:spPr>
          <a:xfrm>
            <a:off x="373227" y="4734342"/>
            <a:ext cx="4665778" cy="2123658"/>
          </a:xfrm>
          <a:prstGeom prst="rect">
            <a:avLst/>
          </a:prstGeom>
          <a:noFill/>
        </p:spPr>
        <p:txBody>
          <a:bodyPr wrap="square" rtlCol="0">
            <a:spAutoFit/>
          </a:bodyPr>
          <a:lstStyle/>
          <a:p>
            <a:r>
              <a:rPr lang="en-US" dirty="0"/>
              <a:t>These demands push materials and processes to the point where </a:t>
            </a:r>
            <a:r>
              <a:rPr lang="en-US" b="1" i="1" dirty="0"/>
              <a:t>defects at the atomic and molecular level matter </a:t>
            </a:r>
            <a:r>
              <a:rPr lang="en-US" dirty="0"/>
              <a:t>... </a:t>
            </a:r>
            <a:br>
              <a:rPr lang="en-US" dirty="0"/>
            </a:br>
            <a:br>
              <a:rPr lang="en-US" b="1" dirty="0"/>
            </a:br>
            <a:r>
              <a:rPr lang="en-US" sz="2400"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is where microgravity can help.</a:t>
            </a:r>
            <a:br>
              <a:rPr lang="en-US" sz="2400"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dirty="0">
                <a:solidFill>
                  <a:schemeClr val="accent6"/>
                </a:solidFill>
              </a:rPr>
            </a:br>
            <a:endParaRPr lang="en-US" dirty="0">
              <a:solidFill>
                <a:schemeClr val="accent6"/>
              </a:solidFill>
            </a:endParaRPr>
          </a:p>
        </p:txBody>
      </p:sp>
      <p:sp>
        <p:nvSpPr>
          <p:cNvPr id="4" name="Right Arrow 3">
            <a:extLst>
              <a:ext uri="{FF2B5EF4-FFF2-40B4-BE49-F238E27FC236}">
                <a16:creationId xmlns:a16="http://schemas.microsoft.com/office/drawing/2014/main" id="{3531ECDF-BC37-4D89-6581-D0383E67AA63}"/>
              </a:ext>
            </a:extLst>
          </p:cNvPr>
          <p:cNvSpPr/>
          <p:nvPr/>
        </p:nvSpPr>
        <p:spPr>
          <a:xfrm>
            <a:off x="0" y="1078174"/>
            <a:ext cx="6817807" cy="1363273"/>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Even more true in 2024</a:t>
            </a:r>
          </a:p>
        </p:txBody>
      </p:sp>
    </p:spTree>
    <p:extLst>
      <p:ext uri="{BB962C8B-B14F-4D97-AF65-F5344CB8AC3E}">
        <p14:creationId xmlns:p14="http://schemas.microsoft.com/office/powerpoint/2010/main" val="274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8BFB38-909A-31B0-0154-50DEC897EA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0594" y="15243"/>
            <a:ext cx="9401406" cy="1011500"/>
          </a:xfrm>
          <a:prstGeom prst="rect">
            <a:avLst/>
          </a:prstGeom>
        </p:spPr>
      </p:pic>
      <p:pic>
        <p:nvPicPr>
          <p:cNvPr id="6" name="Picture 5">
            <a:extLst>
              <a:ext uri="{FF2B5EF4-FFF2-40B4-BE49-F238E27FC236}">
                <a16:creationId xmlns:a16="http://schemas.microsoft.com/office/drawing/2014/main" id="{758F1579-498A-4442-A0D4-690A060AD2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8632791" cy="6829730"/>
          </a:xfrm>
          <a:prstGeom prst="rect">
            <a:avLst/>
          </a:prstGeom>
        </p:spPr>
      </p:pic>
      <p:pic>
        <p:nvPicPr>
          <p:cNvPr id="13" name="Picture 2" descr="Image result for nasa logo">
            <a:extLst>
              <a:ext uri="{FF2B5EF4-FFF2-40B4-BE49-F238E27FC236}">
                <a16:creationId xmlns:a16="http://schemas.microsoft.com/office/drawing/2014/main" id="{3C02B338-349D-3F4E-A5B1-B01D16AFFF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29979" y="5665650"/>
            <a:ext cx="939479" cy="780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44FBD3-CB71-6363-32B7-9687BBCCA8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0263" y="1503454"/>
            <a:ext cx="1297112" cy="1212922"/>
          </a:xfrm>
          <a:prstGeom prst="rect">
            <a:avLst/>
          </a:prstGeom>
        </p:spPr>
      </p:pic>
      <p:sp>
        <p:nvSpPr>
          <p:cNvPr id="8" name="TextBox 7">
            <a:extLst>
              <a:ext uri="{FF2B5EF4-FFF2-40B4-BE49-F238E27FC236}">
                <a16:creationId xmlns:a16="http://schemas.microsoft.com/office/drawing/2014/main" id="{9F42BBF2-F3DE-B65E-332E-17C5D17EC4BD}"/>
              </a:ext>
            </a:extLst>
          </p:cNvPr>
          <p:cNvSpPr txBox="1"/>
          <p:nvPr/>
        </p:nvSpPr>
        <p:spPr>
          <a:xfrm>
            <a:off x="5002465" y="1631309"/>
            <a:ext cx="6830784" cy="1077218"/>
          </a:xfrm>
          <a:prstGeom prst="rect">
            <a:avLst/>
          </a:prstGeom>
          <a:noFill/>
        </p:spPr>
        <p:txBody>
          <a:bodyPr wrap="square">
            <a:spAutoFit/>
          </a:bodyPr>
          <a:lstStyle/>
          <a:p>
            <a:r>
              <a:rPr lang="en-US" sz="32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Space Production Applications (InSPA)</a:t>
            </a:r>
            <a:br>
              <a:rPr lang="en-US" sz="32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n-US" sz="3200" dirty="0">
              <a:solidFill>
                <a:schemeClr val="bg1"/>
              </a:solidFill>
            </a:endParaRPr>
          </a:p>
        </p:txBody>
      </p:sp>
      <p:sp>
        <p:nvSpPr>
          <p:cNvPr id="10" name="Freeform 9">
            <a:extLst>
              <a:ext uri="{FF2B5EF4-FFF2-40B4-BE49-F238E27FC236}">
                <a16:creationId xmlns:a16="http://schemas.microsoft.com/office/drawing/2014/main" id="{B9F1C9DB-A718-230F-16C4-1C3C011A6893}"/>
              </a:ext>
            </a:extLst>
          </p:cNvPr>
          <p:cNvSpPr/>
          <p:nvPr/>
        </p:nvSpPr>
        <p:spPr>
          <a:xfrm>
            <a:off x="7342094" y="2366650"/>
            <a:ext cx="2205317" cy="2073129"/>
          </a:xfrm>
          <a:custGeom>
            <a:avLst/>
            <a:gdLst>
              <a:gd name="connsiteX0" fmla="*/ 389964 w 2205317"/>
              <a:gd name="connsiteY0" fmla="*/ 484094 h 2073129"/>
              <a:gd name="connsiteX1" fmla="*/ 1183341 w 2205317"/>
              <a:gd name="connsiteY1" fmla="*/ 67235 h 2073129"/>
              <a:gd name="connsiteX2" fmla="*/ 1237129 w 2205317"/>
              <a:gd name="connsiteY2" fmla="*/ 40341 h 2073129"/>
              <a:gd name="connsiteX3" fmla="*/ 1385047 w 2205317"/>
              <a:gd name="connsiteY3" fmla="*/ 0 h 2073129"/>
              <a:gd name="connsiteX4" fmla="*/ 1640541 w 2205317"/>
              <a:gd name="connsiteY4" fmla="*/ 13447 h 2073129"/>
              <a:gd name="connsiteX5" fmla="*/ 1694329 w 2205317"/>
              <a:gd name="connsiteY5" fmla="*/ 40341 h 2073129"/>
              <a:gd name="connsiteX6" fmla="*/ 1734670 w 2205317"/>
              <a:gd name="connsiteY6" fmla="*/ 53788 h 2073129"/>
              <a:gd name="connsiteX7" fmla="*/ 1815352 w 2205317"/>
              <a:gd name="connsiteY7" fmla="*/ 147917 h 2073129"/>
              <a:gd name="connsiteX8" fmla="*/ 1855694 w 2205317"/>
              <a:gd name="connsiteY8" fmla="*/ 188259 h 2073129"/>
              <a:gd name="connsiteX9" fmla="*/ 1922929 w 2205317"/>
              <a:gd name="connsiteY9" fmla="*/ 295835 h 2073129"/>
              <a:gd name="connsiteX10" fmla="*/ 1976717 w 2205317"/>
              <a:gd name="connsiteY10" fmla="*/ 376517 h 2073129"/>
              <a:gd name="connsiteX11" fmla="*/ 2003611 w 2205317"/>
              <a:gd name="connsiteY11" fmla="*/ 416859 h 2073129"/>
              <a:gd name="connsiteX12" fmla="*/ 2111188 w 2205317"/>
              <a:gd name="connsiteY12" fmla="*/ 564776 h 2073129"/>
              <a:gd name="connsiteX13" fmla="*/ 2124635 w 2205317"/>
              <a:gd name="connsiteY13" fmla="*/ 605117 h 2073129"/>
              <a:gd name="connsiteX14" fmla="*/ 2164976 w 2205317"/>
              <a:gd name="connsiteY14" fmla="*/ 685800 h 2073129"/>
              <a:gd name="connsiteX15" fmla="*/ 2178423 w 2205317"/>
              <a:gd name="connsiteY15" fmla="*/ 833717 h 2073129"/>
              <a:gd name="connsiteX16" fmla="*/ 2205317 w 2205317"/>
              <a:gd name="connsiteY16" fmla="*/ 1385047 h 2073129"/>
              <a:gd name="connsiteX17" fmla="*/ 2178423 w 2205317"/>
              <a:gd name="connsiteY17" fmla="*/ 1613647 h 2073129"/>
              <a:gd name="connsiteX18" fmla="*/ 2138082 w 2205317"/>
              <a:gd name="connsiteY18" fmla="*/ 1667435 h 2073129"/>
              <a:gd name="connsiteX19" fmla="*/ 2043952 w 2205317"/>
              <a:gd name="connsiteY19" fmla="*/ 1788459 h 2073129"/>
              <a:gd name="connsiteX20" fmla="*/ 1963270 w 2205317"/>
              <a:gd name="connsiteY20" fmla="*/ 1882588 h 2073129"/>
              <a:gd name="connsiteX21" fmla="*/ 1801905 w 2205317"/>
              <a:gd name="connsiteY21" fmla="*/ 1990165 h 2073129"/>
              <a:gd name="connsiteX22" fmla="*/ 1721223 w 2205317"/>
              <a:gd name="connsiteY22" fmla="*/ 2017059 h 2073129"/>
              <a:gd name="connsiteX23" fmla="*/ 1680882 w 2205317"/>
              <a:gd name="connsiteY23" fmla="*/ 2030506 h 2073129"/>
              <a:gd name="connsiteX24" fmla="*/ 1627094 w 2205317"/>
              <a:gd name="connsiteY24" fmla="*/ 2057400 h 2073129"/>
              <a:gd name="connsiteX25" fmla="*/ 1143000 w 2205317"/>
              <a:gd name="connsiteY25" fmla="*/ 2070847 h 2073129"/>
              <a:gd name="connsiteX26" fmla="*/ 753035 w 2205317"/>
              <a:gd name="connsiteY26" fmla="*/ 2030506 h 2073129"/>
              <a:gd name="connsiteX27" fmla="*/ 672352 w 2205317"/>
              <a:gd name="connsiteY27" fmla="*/ 1976717 h 2073129"/>
              <a:gd name="connsiteX28" fmla="*/ 632011 w 2205317"/>
              <a:gd name="connsiteY28" fmla="*/ 1949823 h 2073129"/>
              <a:gd name="connsiteX29" fmla="*/ 591670 w 2205317"/>
              <a:gd name="connsiteY29" fmla="*/ 1922929 h 2073129"/>
              <a:gd name="connsiteX30" fmla="*/ 537882 w 2205317"/>
              <a:gd name="connsiteY30" fmla="*/ 1882588 h 2073129"/>
              <a:gd name="connsiteX31" fmla="*/ 497541 w 2205317"/>
              <a:gd name="connsiteY31" fmla="*/ 1842247 h 2073129"/>
              <a:gd name="connsiteX32" fmla="*/ 443752 w 2205317"/>
              <a:gd name="connsiteY32" fmla="*/ 1801906 h 2073129"/>
              <a:gd name="connsiteX33" fmla="*/ 389964 w 2205317"/>
              <a:gd name="connsiteY33" fmla="*/ 1748117 h 2073129"/>
              <a:gd name="connsiteX34" fmla="*/ 336176 w 2205317"/>
              <a:gd name="connsiteY34" fmla="*/ 1721223 h 2073129"/>
              <a:gd name="connsiteX35" fmla="*/ 295835 w 2205317"/>
              <a:gd name="connsiteY35" fmla="*/ 1694329 h 2073129"/>
              <a:gd name="connsiteX36" fmla="*/ 255494 w 2205317"/>
              <a:gd name="connsiteY36" fmla="*/ 1680882 h 2073129"/>
              <a:gd name="connsiteX37" fmla="*/ 215152 w 2205317"/>
              <a:gd name="connsiteY37" fmla="*/ 1653988 h 2073129"/>
              <a:gd name="connsiteX38" fmla="*/ 161364 w 2205317"/>
              <a:gd name="connsiteY38" fmla="*/ 1640541 h 2073129"/>
              <a:gd name="connsiteX39" fmla="*/ 80682 w 2205317"/>
              <a:gd name="connsiteY39" fmla="*/ 1573306 h 2073129"/>
              <a:gd name="connsiteX40" fmla="*/ 26894 w 2205317"/>
              <a:gd name="connsiteY40" fmla="*/ 1425388 h 2073129"/>
              <a:gd name="connsiteX41" fmla="*/ 13447 w 2205317"/>
              <a:gd name="connsiteY41" fmla="*/ 1385047 h 2073129"/>
              <a:gd name="connsiteX42" fmla="*/ 0 w 2205317"/>
              <a:gd name="connsiteY42" fmla="*/ 1344706 h 2073129"/>
              <a:gd name="connsiteX43" fmla="*/ 13447 w 2205317"/>
              <a:gd name="connsiteY43" fmla="*/ 1116106 h 2073129"/>
              <a:gd name="connsiteX44" fmla="*/ 40341 w 2205317"/>
              <a:gd name="connsiteY44" fmla="*/ 1075765 h 2073129"/>
              <a:gd name="connsiteX45" fmla="*/ 67235 w 2205317"/>
              <a:gd name="connsiteY45" fmla="*/ 981635 h 2073129"/>
              <a:gd name="connsiteX46" fmla="*/ 94129 w 2205317"/>
              <a:gd name="connsiteY46" fmla="*/ 927847 h 2073129"/>
              <a:gd name="connsiteX47" fmla="*/ 134470 w 2205317"/>
              <a:gd name="connsiteY47" fmla="*/ 847165 h 2073129"/>
              <a:gd name="connsiteX48" fmla="*/ 188258 w 2205317"/>
              <a:gd name="connsiteY48" fmla="*/ 726141 h 2073129"/>
              <a:gd name="connsiteX49" fmla="*/ 215152 w 2205317"/>
              <a:gd name="connsiteY49" fmla="*/ 645459 h 207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5317" h="2073129">
                <a:moveTo>
                  <a:pt x="389964" y="484094"/>
                </a:moveTo>
                <a:cubicBezTo>
                  <a:pt x="1248058" y="7375"/>
                  <a:pt x="725803" y="270585"/>
                  <a:pt x="1183341" y="67235"/>
                </a:cubicBezTo>
                <a:cubicBezTo>
                  <a:pt x="1201659" y="59094"/>
                  <a:pt x="1218517" y="47786"/>
                  <a:pt x="1237129" y="40341"/>
                </a:cubicBezTo>
                <a:cubicBezTo>
                  <a:pt x="1305373" y="13043"/>
                  <a:pt x="1317522" y="13505"/>
                  <a:pt x="1385047" y="0"/>
                </a:cubicBezTo>
                <a:cubicBezTo>
                  <a:pt x="1470212" y="4482"/>
                  <a:pt x="1555975" y="2417"/>
                  <a:pt x="1640541" y="13447"/>
                </a:cubicBezTo>
                <a:cubicBezTo>
                  <a:pt x="1660418" y="16040"/>
                  <a:pt x="1675904" y="32445"/>
                  <a:pt x="1694329" y="40341"/>
                </a:cubicBezTo>
                <a:cubicBezTo>
                  <a:pt x="1707357" y="45925"/>
                  <a:pt x="1721223" y="49306"/>
                  <a:pt x="1734670" y="53788"/>
                </a:cubicBezTo>
                <a:cubicBezTo>
                  <a:pt x="1834772" y="153890"/>
                  <a:pt x="1711848" y="27163"/>
                  <a:pt x="1815352" y="147917"/>
                </a:cubicBezTo>
                <a:cubicBezTo>
                  <a:pt x="1827728" y="162356"/>
                  <a:pt x="1843519" y="173649"/>
                  <a:pt x="1855694" y="188259"/>
                </a:cubicBezTo>
                <a:cubicBezTo>
                  <a:pt x="1871368" y="207068"/>
                  <a:pt x="1915864" y="284733"/>
                  <a:pt x="1922929" y="295835"/>
                </a:cubicBezTo>
                <a:cubicBezTo>
                  <a:pt x="1940282" y="323104"/>
                  <a:pt x="1958788" y="349623"/>
                  <a:pt x="1976717" y="376517"/>
                </a:cubicBezTo>
                <a:cubicBezTo>
                  <a:pt x="1985682" y="389964"/>
                  <a:pt x="1993515" y="404239"/>
                  <a:pt x="2003611" y="416859"/>
                </a:cubicBezTo>
                <a:cubicBezTo>
                  <a:pt x="2024537" y="443016"/>
                  <a:pt x="2101229" y="534899"/>
                  <a:pt x="2111188" y="564776"/>
                </a:cubicBezTo>
                <a:cubicBezTo>
                  <a:pt x="2115670" y="578223"/>
                  <a:pt x="2118296" y="592439"/>
                  <a:pt x="2124635" y="605117"/>
                </a:cubicBezTo>
                <a:cubicBezTo>
                  <a:pt x="2176770" y="709387"/>
                  <a:pt x="2131177" y="584403"/>
                  <a:pt x="2164976" y="685800"/>
                </a:cubicBezTo>
                <a:cubicBezTo>
                  <a:pt x="2169458" y="735106"/>
                  <a:pt x="2176318" y="784253"/>
                  <a:pt x="2178423" y="833717"/>
                </a:cubicBezTo>
                <a:cubicBezTo>
                  <a:pt x="2202019" y="1388232"/>
                  <a:pt x="2158864" y="1152784"/>
                  <a:pt x="2205317" y="1385047"/>
                </a:cubicBezTo>
                <a:cubicBezTo>
                  <a:pt x="2196352" y="1461247"/>
                  <a:pt x="2196194" y="1539008"/>
                  <a:pt x="2178423" y="1613647"/>
                </a:cubicBezTo>
                <a:cubicBezTo>
                  <a:pt x="2173232" y="1635449"/>
                  <a:pt x="2150514" y="1648787"/>
                  <a:pt x="2138082" y="1667435"/>
                </a:cubicBezTo>
                <a:cubicBezTo>
                  <a:pt x="2029985" y="1829581"/>
                  <a:pt x="2169300" y="1645204"/>
                  <a:pt x="2043952" y="1788459"/>
                </a:cubicBezTo>
                <a:cubicBezTo>
                  <a:pt x="1990809" y="1849194"/>
                  <a:pt x="2020639" y="1833414"/>
                  <a:pt x="1963270" y="1882588"/>
                </a:cubicBezTo>
                <a:cubicBezTo>
                  <a:pt x="1930930" y="1910308"/>
                  <a:pt x="1824188" y="1982737"/>
                  <a:pt x="1801905" y="1990165"/>
                </a:cubicBezTo>
                <a:lnTo>
                  <a:pt x="1721223" y="2017059"/>
                </a:lnTo>
                <a:cubicBezTo>
                  <a:pt x="1707776" y="2021541"/>
                  <a:pt x="1693560" y="2024167"/>
                  <a:pt x="1680882" y="2030506"/>
                </a:cubicBezTo>
                <a:cubicBezTo>
                  <a:pt x="1662953" y="2039471"/>
                  <a:pt x="1647083" y="2055901"/>
                  <a:pt x="1627094" y="2057400"/>
                </a:cubicBezTo>
                <a:cubicBezTo>
                  <a:pt x="1466119" y="2069473"/>
                  <a:pt x="1304365" y="2066365"/>
                  <a:pt x="1143000" y="2070847"/>
                </a:cubicBezTo>
                <a:cubicBezTo>
                  <a:pt x="1011493" y="2065368"/>
                  <a:pt x="871963" y="2095376"/>
                  <a:pt x="753035" y="2030506"/>
                </a:cubicBezTo>
                <a:cubicBezTo>
                  <a:pt x="724659" y="2015028"/>
                  <a:pt x="699246" y="1994647"/>
                  <a:pt x="672352" y="1976717"/>
                </a:cubicBezTo>
                <a:lnTo>
                  <a:pt x="632011" y="1949823"/>
                </a:lnTo>
                <a:cubicBezTo>
                  <a:pt x="618564" y="1940858"/>
                  <a:pt x="604599" y="1932626"/>
                  <a:pt x="591670" y="1922929"/>
                </a:cubicBezTo>
                <a:cubicBezTo>
                  <a:pt x="573741" y="1909482"/>
                  <a:pt x="554898" y="1897173"/>
                  <a:pt x="537882" y="1882588"/>
                </a:cubicBezTo>
                <a:cubicBezTo>
                  <a:pt x="523443" y="1870212"/>
                  <a:pt x="511980" y="1854623"/>
                  <a:pt x="497541" y="1842247"/>
                </a:cubicBezTo>
                <a:cubicBezTo>
                  <a:pt x="480525" y="1827662"/>
                  <a:pt x="460619" y="1816664"/>
                  <a:pt x="443752" y="1801906"/>
                </a:cubicBezTo>
                <a:cubicBezTo>
                  <a:pt x="424670" y="1785209"/>
                  <a:pt x="410249" y="1763331"/>
                  <a:pt x="389964" y="1748117"/>
                </a:cubicBezTo>
                <a:cubicBezTo>
                  <a:pt x="373928" y="1736090"/>
                  <a:pt x="353580" y="1731168"/>
                  <a:pt x="336176" y="1721223"/>
                </a:cubicBezTo>
                <a:cubicBezTo>
                  <a:pt x="322144" y="1713205"/>
                  <a:pt x="310290" y="1701557"/>
                  <a:pt x="295835" y="1694329"/>
                </a:cubicBezTo>
                <a:cubicBezTo>
                  <a:pt x="283157" y="1687990"/>
                  <a:pt x="268172" y="1687221"/>
                  <a:pt x="255494" y="1680882"/>
                </a:cubicBezTo>
                <a:cubicBezTo>
                  <a:pt x="241039" y="1673654"/>
                  <a:pt x="230007" y="1660354"/>
                  <a:pt x="215152" y="1653988"/>
                </a:cubicBezTo>
                <a:cubicBezTo>
                  <a:pt x="198165" y="1646708"/>
                  <a:pt x="179293" y="1645023"/>
                  <a:pt x="161364" y="1640541"/>
                </a:cubicBezTo>
                <a:cubicBezTo>
                  <a:pt x="133483" y="1621953"/>
                  <a:pt x="99171" y="1602888"/>
                  <a:pt x="80682" y="1573306"/>
                </a:cubicBezTo>
                <a:cubicBezTo>
                  <a:pt x="67318" y="1551923"/>
                  <a:pt x="33167" y="1444207"/>
                  <a:pt x="26894" y="1425388"/>
                </a:cubicBezTo>
                <a:lnTo>
                  <a:pt x="13447" y="1385047"/>
                </a:lnTo>
                <a:lnTo>
                  <a:pt x="0" y="1344706"/>
                </a:lnTo>
                <a:cubicBezTo>
                  <a:pt x="4482" y="1268506"/>
                  <a:pt x="2124" y="1191593"/>
                  <a:pt x="13447" y="1116106"/>
                </a:cubicBezTo>
                <a:cubicBezTo>
                  <a:pt x="15844" y="1100124"/>
                  <a:pt x="33114" y="1090220"/>
                  <a:pt x="40341" y="1075765"/>
                </a:cubicBezTo>
                <a:cubicBezTo>
                  <a:pt x="56595" y="1043257"/>
                  <a:pt x="54310" y="1016101"/>
                  <a:pt x="67235" y="981635"/>
                </a:cubicBezTo>
                <a:cubicBezTo>
                  <a:pt x="74273" y="962866"/>
                  <a:pt x="86233" y="946272"/>
                  <a:pt x="94129" y="927847"/>
                </a:cubicBezTo>
                <a:cubicBezTo>
                  <a:pt x="127533" y="849905"/>
                  <a:pt x="82786" y="924691"/>
                  <a:pt x="134470" y="847165"/>
                </a:cubicBezTo>
                <a:cubicBezTo>
                  <a:pt x="172094" y="734290"/>
                  <a:pt x="110462" y="912852"/>
                  <a:pt x="188258" y="726141"/>
                </a:cubicBezTo>
                <a:cubicBezTo>
                  <a:pt x="199161" y="699973"/>
                  <a:pt x="215152" y="645459"/>
                  <a:pt x="215152" y="645459"/>
                </a:cubicBezTo>
              </a:path>
            </a:pathLst>
          </a:cu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FEA69F1-052D-9241-A86D-E4AC236E46EB}"/>
              </a:ext>
            </a:extLst>
          </p:cNvPr>
          <p:cNvSpPr>
            <a:spLocks noGrp="1"/>
          </p:cNvSpPr>
          <p:nvPr>
            <p:ph type="ctrTitle"/>
          </p:nvPr>
        </p:nvSpPr>
        <p:spPr>
          <a:xfrm>
            <a:off x="4393961" y="2454662"/>
            <a:ext cx="7475497" cy="1011500"/>
          </a:xfrm>
        </p:spPr>
        <p:txBody>
          <a:bodyPr vert="horz" lIns="91440" tIns="45720" rIns="91440" bIns="45720" rtlCol="0" anchor="b">
            <a:normAutofit/>
          </a:bodyPr>
          <a:lstStyle/>
          <a:p>
            <a:pPr algn="r"/>
            <a:r>
              <a:rPr lang="en-US" sz="24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Turning Discoveries into Applications for the Benefit of All</a:t>
            </a:r>
            <a:br>
              <a:rPr lang="en-US" sz="32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000"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Biomanufacturing &amp; Advanced Materials in Low-Earth Orbit</a:t>
            </a:r>
            <a:endParaRPr lang="en-US" sz="4000" b="1" dirty="0">
              <a:solidFill>
                <a:schemeClr val="accent4"/>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6747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6" name="Rectangle 22545">
            <a:extLst>
              <a:ext uri="{FF2B5EF4-FFF2-40B4-BE49-F238E27FC236}">
                <a16:creationId xmlns:a16="http://schemas.microsoft.com/office/drawing/2014/main" id="{675FFAD0-2409-47F2-980A-2CF4FFC69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8" name="!!Rectangle">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a:extLst>
              <a:ext uri="{FF2B5EF4-FFF2-40B4-BE49-F238E27FC236}">
                <a16:creationId xmlns:a16="http://schemas.microsoft.com/office/drawing/2014/main" id="{D30ECBB3-BD44-3840-9452-E9759C53DA44}"/>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4241" y="0"/>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B5CB209-47A7-9F44-8D4D-04A0DC9AFDFC}"/>
              </a:ext>
            </a:extLst>
          </p:cNvPr>
          <p:cNvSpPr txBox="1"/>
          <p:nvPr/>
        </p:nvSpPr>
        <p:spPr>
          <a:xfrm>
            <a:off x="811089" y="772407"/>
            <a:ext cx="10506456" cy="1919141"/>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400" b="1" u="none" strike="noStrike" cap="none" spc="0" normalizeH="0" baseline="0" noProof="0" dirty="0" err="1">
                <a:ln>
                  <a:noFill/>
                </a:ln>
                <a:solidFill>
                  <a:srgbClr val="FFFFFF"/>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InSpace</a:t>
            </a:r>
            <a:r>
              <a:rPr kumimoji="0" lang="en-US" sz="4400" b="1" u="none" strike="noStrike" cap="none" spc="0" normalizeH="0" baseline="0" noProof="0" dirty="0">
                <a:ln>
                  <a:noFill/>
                </a:ln>
                <a:solidFill>
                  <a:srgbClr val="FFFFFF"/>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 Production Application (InSPA) GOALS</a:t>
            </a:r>
          </a:p>
        </p:txBody>
      </p:sp>
      <p:sp>
        <p:nvSpPr>
          <p:cNvPr id="22550" name="Rectangle 2254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52" name="Rectangle 2255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DB226C-F9D6-9242-A0C8-6BDA6A2981EB}"/>
              </a:ext>
            </a:extLst>
          </p:cNvPr>
          <p:cNvSpPr/>
          <p:nvPr/>
        </p:nvSpPr>
        <p:spPr>
          <a:xfrm>
            <a:off x="1058458" y="3343360"/>
            <a:ext cx="10509504" cy="3474691"/>
          </a:xfrm>
          <a:prstGeom prst="rect">
            <a:avLst/>
          </a:prstGeom>
        </p:spPr>
        <p:txBody>
          <a:bodyPr vert="horz" lIns="91440" tIns="45720" rIns="91440" bIns="45720" rtlCol="0">
            <a:normAutofit lnSpcReduction="10000"/>
          </a:bodyPr>
          <a:lstStyle/>
          <a:p>
            <a:pPr marL="477837" indent="-228600">
              <a:buFont typeface="Arial" panose="020B0604020202020204" pitchFamily="34" charset="0"/>
              <a:buChar char="•"/>
            </a:pPr>
            <a:r>
              <a:rPr lang="en-US" sz="24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Serve U.S. national interests </a:t>
            </a:r>
            <a:r>
              <a:rPr lang="en-US" dirty="0">
                <a:solidFill>
                  <a:srgbClr val="FFFFFF"/>
                </a:solidFill>
              </a:rPr>
              <a:t>by developing materials and technologies that strengthen industry leadership, improve national security, and create high-quality jobs.</a:t>
            </a:r>
          </a:p>
          <a:p>
            <a:pPr marL="477837" indent="-228600">
              <a:buFont typeface="Arial" panose="020B0604020202020204" pitchFamily="34" charset="0"/>
              <a:buChar char="•"/>
            </a:pPr>
            <a:endParaRPr lang="en-US" dirty="0">
              <a:solidFill>
                <a:srgbClr val="FFFFFF"/>
              </a:solidFill>
            </a:endParaRPr>
          </a:p>
          <a:p>
            <a:pPr marL="477837" indent="-228600">
              <a:buFont typeface="Arial" panose="020B0604020202020204" pitchFamily="34" charset="0"/>
              <a:buChar char="•"/>
            </a:pPr>
            <a:r>
              <a:rPr lang="en-US" sz="24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Provide benefits to humanity</a:t>
            </a:r>
            <a:r>
              <a:rPr lang="en-US" sz="2400" b="1" u="sng"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dirty="0">
                <a:solidFill>
                  <a:srgbClr val="FFFFFF"/>
                </a:solidFill>
              </a:rPr>
              <a:t>by developing products that significantly improve the quality of life for people on Earth.</a:t>
            </a:r>
          </a:p>
          <a:p>
            <a:pPr marL="477837" indent="-228600">
              <a:buFont typeface="Arial" panose="020B0604020202020204" pitchFamily="34" charset="0"/>
              <a:buChar char="•"/>
            </a:pPr>
            <a:endParaRPr lang="en-US" dirty="0">
              <a:solidFill>
                <a:srgbClr val="FFFFFF"/>
              </a:solidFill>
            </a:endParaRPr>
          </a:p>
          <a:p>
            <a:pPr marL="477837" indent="-228600">
              <a:buFont typeface="Arial" panose="020B0604020202020204" pitchFamily="34" charset="0"/>
              <a:buChar char="•"/>
            </a:pPr>
            <a:r>
              <a:rPr lang="en-US" sz="24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Accelerate development of the space economy</a:t>
            </a:r>
            <a:r>
              <a:rPr lang="en-US" b="1" dirty="0">
                <a:solidFill>
                  <a:schemeClr val="accent2"/>
                </a:solidFill>
              </a:rPr>
              <a:t> </a:t>
            </a:r>
            <a:r>
              <a:rPr lang="en-US" b="1" dirty="0">
                <a:solidFill>
                  <a:srgbClr val="FFFFFF"/>
                </a:solidFill>
              </a:rPr>
              <a:t>in LEO by </a:t>
            </a:r>
            <a:r>
              <a:rPr lang="en-US" b="1" u="sng" dirty="0">
                <a:solidFill>
                  <a:srgbClr val="FFFFFF"/>
                </a:solidFill>
              </a:rPr>
              <a:t>stimulating demand </a:t>
            </a:r>
            <a:r>
              <a:rPr lang="en-US" dirty="0">
                <a:solidFill>
                  <a:srgbClr val="FFFFFF"/>
                </a:solidFill>
              </a:rPr>
              <a:t>for scalable and sustainable non-NASA utilization of future commercial LEO destinations.</a:t>
            </a:r>
          </a:p>
          <a:p>
            <a:pPr marL="231775" indent="-228600">
              <a:buFont typeface="Arial" panose="020B0604020202020204" pitchFamily="34" charset="0"/>
              <a:buChar char="•"/>
            </a:pPr>
            <a:endParaRPr lang="en-US" dirty="0">
              <a:solidFill>
                <a:srgbClr val="FFFFFF"/>
              </a:solidFill>
            </a:endParaRPr>
          </a:p>
          <a:p>
            <a:pPr marL="249237" lvl="1"/>
            <a:r>
              <a:rPr lang="en-US" sz="24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Approach: Increase national workforce proficiency in orbital manufacturing</a:t>
            </a:r>
            <a:r>
              <a:rPr lang="en-US" sz="24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dirty="0">
                <a:solidFill>
                  <a:srgbClr val="FFFFFF"/>
                </a:solidFill>
                <a:ea typeface="Helvetica Neue Condensed" panose="02000503000000020004" pitchFamily="2" charset="0"/>
                <a:cs typeface="Helvetica Neue Condensed" panose="02000503000000020004" pitchFamily="2" charset="0"/>
              </a:rPr>
              <a:t>through inflight experience in collaboration with the </a:t>
            </a:r>
            <a:r>
              <a:rPr lang="en-US" dirty="0">
                <a:solidFill>
                  <a:srgbClr val="FFFFFF"/>
                </a:solidFill>
              </a:rPr>
              <a:t>ISS National Lab</a:t>
            </a:r>
          </a:p>
          <a:p>
            <a:pPr marL="285750" marR="0" lvl="0" indent="-228600" fontAlgn="base">
              <a:spcBef>
                <a:spcPct val="0"/>
              </a:spcBef>
              <a:spcAft>
                <a:spcPts val="600"/>
              </a:spcAft>
              <a:buClrTx/>
              <a:buSzPct val="75000"/>
              <a:buFont typeface="Arial" panose="020B0604020202020204" pitchFamily="34" charset="0"/>
              <a:buChar char="•"/>
              <a:tabLst/>
              <a:defRPr/>
            </a:pPr>
            <a:endParaRPr kumimoji="0" lang="en-US" sz="1700" b="0" i="0" u="none" strike="noStrike" cap="none" spc="0" normalizeH="0" baseline="0" noProof="0" dirty="0">
              <a:ln>
                <a:noFill/>
              </a:ln>
              <a:solidFill>
                <a:srgbClr val="FFFFFF"/>
              </a:solidFill>
              <a:effectLst/>
              <a:uLnTx/>
              <a:uFillTx/>
            </a:endParaRPr>
          </a:p>
        </p:txBody>
      </p:sp>
      <p:sp>
        <p:nvSpPr>
          <p:cNvPr id="7" name="Slide Number Placeholder 15">
            <a:extLst>
              <a:ext uri="{FF2B5EF4-FFF2-40B4-BE49-F238E27FC236}">
                <a16:creationId xmlns:a16="http://schemas.microsoft.com/office/drawing/2014/main" id="{20DFFFC3-DEC0-4CE0-9161-76582085BB01}"/>
              </a:ext>
            </a:extLst>
          </p:cNvPr>
          <p:cNvSpPr txBox="1">
            <a:spLocks/>
          </p:cNvSpPr>
          <p:nvPr/>
        </p:nvSpPr>
        <p:spPr>
          <a:xfrm>
            <a:off x="9412704" y="645292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E920D61C-5ACD-A344-9EB8-70C482A44B5B}" type="slidenum">
              <a:rPr lang="en-US" sz="1600" smtClean="0">
                <a:solidFill>
                  <a:schemeClr val="bg1"/>
                </a:solidFill>
              </a:rPr>
              <a:pPr algn="r">
                <a:spcAft>
                  <a:spcPts val="600"/>
                </a:spcAft>
              </a:pPr>
              <a:t>5</a:t>
            </a:fld>
            <a:endParaRPr lang="en-US" sz="1600">
              <a:solidFill>
                <a:schemeClr val="bg1"/>
              </a:solidFill>
            </a:endParaRPr>
          </a:p>
        </p:txBody>
      </p:sp>
      <p:pic>
        <p:nvPicPr>
          <p:cNvPr id="2" name="Picture 1">
            <a:extLst>
              <a:ext uri="{FF2B5EF4-FFF2-40B4-BE49-F238E27FC236}">
                <a16:creationId xmlns:a16="http://schemas.microsoft.com/office/drawing/2014/main" id="{286A7828-9028-D546-7B6E-F373432EA6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327" y="300306"/>
            <a:ext cx="1121084" cy="1027660"/>
          </a:xfrm>
          <a:prstGeom prst="rect">
            <a:avLst/>
          </a:prstGeom>
        </p:spPr>
      </p:pic>
      <p:pic>
        <p:nvPicPr>
          <p:cNvPr id="3" name="Picture 2">
            <a:extLst>
              <a:ext uri="{FF2B5EF4-FFF2-40B4-BE49-F238E27FC236}">
                <a16:creationId xmlns:a16="http://schemas.microsoft.com/office/drawing/2014/main" id="{FCC35887-E322-9F39-9909-6DB768E4AA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193" y="5766010"/>
            <a:ext cx="1633604" cy="1052041"/>
          </a:xfrm>
          <a:prstGeom prst="rect">
            <a:avLst/>
          </a:prstGeom>
        </p:spPr>
      </p:pic>
      <p:pic>
        <p:nvPicPr>
          <p:cNvPr id="4" name="Picture 3">
            <a:extLst>
              <a:ext uri="{FF2B5EF4-FFF2-40B4-BE49-F238E27FC236}">
                <a16:creationId xmlns:a16="http://schemas.microsoft.com/office/drawing/2014/main" id="{E5BCF3D9-945E-A1CE-3EAB-9031DCC88DD0}"/>
              </a:ext>
            </a:extLst>
          </p:cNvPr>
          <p:cNvPicPr>
            <a:picLocks noChangeAspect="1"/>
          </p:cNvPicPr>
          <p:nvPr/>
        </p:nvPicPr>
        <p:blipFill rotWithShape="1">
          <a:blip r:embed="rId6" cstate="email">
            <a:lum bright="70000" contrast="-70000"/>
            <a:extLst>
              <a:ext uri="{28A0092B-C50C-407E-A947-70E740481C1C}">
                <a14:useLocalDpi xmlns:a14="http://schemas.microsoft.com/office/drawing/2010/main"/>
              </a:ext>
            </a:extLst>
          </a:blip>
          <a:srcRect/>
          <a:stretch/>
        </p:blipFill>
        <p:spPr>
          <a:xfrm>
            <a:off x="10533888" y="303114"/>
            <a:ext cx="1393785" cy="546196"/>
          </a:xfrm>
          <a:prstGeom prst="rect">
            <a:avLst/>
          </a:prstGeom>
          <a:ln>
            <a:noFill/>
          </a:ln>
        </p:spPr>
      </p:pic>
    </p:spTree>
    <p:extLst>
      <p:ext uri="{BB962C8B-B14F-4D97-AF65-F5344CB8AC3E}">
        <p14:creationId xmlns:p14="http://schemas.microsoft.com/office/powerpoint/2010/main" val="1681491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E0D4-38CB-CC36-5760-FDD9017DEB60}"/>
              </a:ext>
            </a:extLst>
          </p:cNvPr>
          <p:cNvSpPr>
            <a:spLocks noGrp="1"/>
          </p:cNvSpPr>
          <p:nvPr>
            <p:ph type="title"/>
          </p:nvPr>
        </p:nvSpPr>
        <p:spPr>
          <a:xfrm>
            <a:off x="3556000" y="365125"/>
            <a:ext cx="7797800" cy="1325563"/>
          </a:xfrm>
        </p:spPr>
        <p:txBody>
          <a:bodyPr/>
          <a:lstStyle/>
          <a:p>
            <a:r>
              <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Helvetica Neue Condensed" panose="02000503000000020004" pitchFamily="2" charset="0"/>
                <a:cs typeface="Arial" panose="020B0604020202020204" pitchFamily="34" charset="0"/>
              </a:rPr>
              <a:t>InSPA - </a:t>
            </a:r>
            <a:r>
              <a:rPr kumimoji="0" lang="en-US" sz="4400" b="1" i="0" u="none" strike="noStrike" kern="1800" cap="none" spc="0" normalizeH="0" baseline="0" noProof="0" dirty="0">
                <a:ln>
                  <a:noFill/>
                </a:ln>
                <a:solidFill>
                  <a:schemeClr val="accent1"/>
                </a:solidFill>
                <a:effectLst/>
                <a:uLnTx/>
                <a:uFillTx/>
                <a:latin typeface="Arial" panose="020B0604020202020204" pitchFamily="34" charset="0"/>
                <a:ea typeface="Times New Roman" panose="02020603050405020304" pitchFamily="18" charset="0"/>
                <a:cs typeface="Arial" panose="020B0604020202020204" pitchFamily="34" charset="0"/>
              </a:rPr>
              <a:t>In Space for Earth</a:t>
            </a:r>
            <a:endParaRPr lang="en-US" dirty="0">
              <a:solidFill>
                <a:schemeClr val="accent1"/>
              </a:solidFill>
            </a:endParaRPr>
          </a:p>
        </p:txBody>
      </p:sp>
      <p:sp>
        <p:nvSpPr>
          <p:cNvPr id="3" name="Content Placeholder 2">
            <a:extLst>
              <a:ext uri="{FF2B5EF4-FFF2-40B4-BE49-F238E27FC236}">
                <a16:creationId xmlns:a16="http://schemas.microsoft.com/office/drawing/2014/main" id="{C00280DC-9922-506E-946A-8C6CBF9E65B0}"/>
              </a:ext>
            </a:extLst>
          </p:cNvPr>
          <p:cNvSpPr>
            <a:spLocks noGrp="1"/>
          </p:cNvSpPr>
          <p:nvPr>
            <p:ph idx="1"/>
          </p:nvPr>
        </p:nvSpPr>
        <p:spPr>
          <a:xfrm>
            <a:off x="3450663" y="1606364"/>
            <a:ext cx="8221383" cy="4351338"/>
          </a:xfrm>
        </p:spPr>
        <p:txBody>
          <a:bodyPr>
            <a:noAutofit/>
          </a:bodyPr>
          <a:lstStyle/>
          <a:p>
            <a:pPr marL="293688" marR="0" lvl="0" indent="-254000" algn="l" defTabSz="914400" rtl="0" eaLnBrk="1" fontAlgn="auto" latinLnBrk="0" hangingPunct="1">
              <a:lnSpc>
                <a:spcPts val="2160"/>
              </a:lnSpc>
              <a:spcBef>
                <a:spcPts val="0"/>
              </a:spcBef>
              <a:spcAft>
                <a:spcPts val="2400"/>
              </a:spcAft>
              <a:buClr>
                <a:schemeClr val="tx2">
                  <a:lumMod val="60000"/>
                  <a:lumOff val="40000"/>
                </a:schemeClr>
              </a:buClr>
              <a:buSzTx/>
              <a:buFont typeface="Arial" panose="020B0604020202020204" pitchFamily="34" charset="0"/>
              <a:buChar char="•"/>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Applies lessons from 50 years of microgravity (</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uG</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research and expertise to enable                </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In-Space Manufacturing of advanced materials and products for use on Earth.</a:t>
            </a:r>
          </a:p>
          <a:p>
            <a:pPr marL="293688" marR="0" lvl="0" indent="-254000" algn="l" defTabSz="914400" rtl="0" eaLnBrk="1" fontAlgn="auto" latinLnBrk="0" hangingPunct="1">
              <a:lnSpc>
                <a:spcPts val="2160"/>
              </a:lnSpc>
              <a:spcBef>
                <a:spcPts val="0"/>
              </a:spcBef>
              <a:spcAft>
                <a:spcPts val="2400"/>
              </a:spcAft>
              <a:buClr>
                <a:schemeClr val="tx2">
                  <a:lumMod val="60000"/>
                  <a:lumOff val="40000"/>
                </a:schemeClr>
              </a:buClr>
              <a:buSzTx/>
              <a:buFont typeface="Arial" panose="020B0604020202020204" pitchFamily="34" charset="0"/>
              <a:buChar char="•"/>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Invests in US innovators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through annual proposal opportunities to develop high value </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applications that benefit the nation, humanity, and the economy</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over the next 10 years – and the </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proficiency</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to achieve them in space.</a:t>
            </a:r>
          </a:p>
          <a:p>
            <a:pPr marL="293688" marR="0" lvl="0" indent="-254000" algn="l" defTabSz="914400" rtl="0" eaLnBrk="1" fontAlgn="auto" latinLnBrk="0" hangingPunct="1">
              <a:lnSpc>
                <a:spcPts val="2160"/>
              </a:lnSpc>
              <a:spcBef>
                <a:spcPts val="0"/>
              </a:spcBef>
              <a:spcAft>
                <a:spcPts val="2400"/>
              </a:spcAft>
              <a:buClr>
                <a:schemeClr val="tx2">
                  <a:lumMod val="60000"/>
                  <a:lumOff val="40000"/>
                </a:schemeClr>
              </a:buClr>
              <a:buSzTx/>
              <a:buFont typeface="Arial" panose="020B0604020202020204" pitchFamily="34" charset="0"/>
              <a:buChar char="•"/>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Technical support to help US businesses successfully navigate Technology and Manufacturing “Valleys of Death” in space</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until private investment takes over.</a:t>
            </a:r>
          </a:p>
          <a:p>
            <a:pPr marL="293688" marR="0" lvl="0" indent="-254000" algn="l" defTabSz="914400" rtl="0" eaLnBrk="1" fontAlgn="auto" latinLnBrk="0" hangingPunct="1">
              <a:lnSpc>
                <a:spcPts val="2160"/>
              </a:lnSpc>
              <a:spcBef>
                <a:spcPts val="0"/>
              </a:spcBef>
              <a:spcAft>
                <a:spcPts val="2400"/>
              </a:spcAft>
              <a:buClr>
                <a:schemeClr val="tx2">
                  <a:lumMod val="60000"/>
                  <a:lumOff val="40000"/>
                </a:schemeClr>
              </a:buClr>
              <a:buSzTx/>
              <a:buFont typeface="Arial" panose="020B0604020202020204" pitchFamily="34" charset="0"/>
              <a:buChar char="•"/>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Collaborative implementation with </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ISS National Lab</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Recruiting subject matter experts from </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USG Agencies, Industry, and Academia to inform national priorities and accelerate learning in µg.</a:t>
            </a:r>
          </a:p>
          <a:p>
            <a:pPr marL="293688" marR="0" lvl="0" indent="-254000" algn="l" defTabSz="914400" rtl="0" eaLnBrk="1" fontAlgn="auto" latinLnBrk="0" hangingPunct="1">
              <a:lnSpc>
                <a:spcPts val="2160"/>
              </a:lnSpc>
              <a:spcBef>
                <a:spcPts val="0"/>
              </a:spcBef>
              <a:spcAft>
                <a:spcPts val="2400"/>
              </a:spcAft>
              <a:buClr>
                <a:schemeClr val="tx2">
                  <a:lumMod val="60000"/>
                  <a:lumOff val="40000"/>
                </a:schemeClr>
              </a:buClr>
              <a:buSzTx/>
              <a:buFont typeface="Arial" panose="020B0604020202020204" pitchFamily="34" charset="0"/>
              <a:buChar char="•"/>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Workforce development through hands-on flight experiences in multiple areas </a:t>
            </a:r>
            <a:r>
              <a:rPr kumimoji="0" lang="en-US" sz="1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researching, developing,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testing, </a:t>
            </a:r>
            <a:r>
              <a:rPr lang="en-US" sz="1600" dirty="0">
                <a:latin typeface="Arial" panose="020B0604020202020204" pitchFamily="34" charset="0"/>
                <a:cs typeface="Arial" panose="020B0604020202020204" pitchFamily="34" charset="0"/>
              </a:rPr>
              <a:t>and operating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high tech payloads in parabolic aircraft, suborbital, and orbital space for solutions that benefit Earth.</a:t>
            </a:r>
          </a:p>
          <a:p>
            <a:endParaRPr lang="en-US" sz="800" dirty="0"/>
          </a:p>
        </p:txBody>
      </p:sp>
      <p:pic>
        <p:nvPicPr>
          <p:cNvPr id="4" name="Picture 3" descr="Illuminated technology network on a dark background">
            <a:extLst>
              <a:ext uri="{FF2B5EF4-FFF2-40B4-BE49-F238E27FC236}">
                <a16:creationId xmlns:a16="http://schemas.microsoft.com/office/drawing/2014/main" id="{CCA79D9B-DE0A-BB4F-17E0-D961B282F7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830039" y="1835404"/>
            <a:ext cx="6858000" cy="318719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EFD35F95-7EF1-7307-4A41-4CD9AF245FAD}"/>
              </a:ext>
            </a:extLst>
          </p:cNvPr>
          <p:cNvPicPr>
            <a:picLocks noChangeAspect="1"/>
          </p:cNvPicPr>
          <p:nvPr/>
        </p:nvPicPr>
        <p:blipFill rotWithShape="1">
          <a:blip r:embed="rId3" cstate="email">
            <a:alphaModFix amt="50000"/>
            <a:extLst>
              <a:ext uri="{BEBA8EAE-BF5A-486C-A8C5-ECC9F3942E4B}">
                <a14:imgProps xmlns:a14="http://schemas.microsoft.com/office/drawing/2010/main">
                  <a14:imgLayer r:embed="rId4">
                    <a14:imgEffect>
                      <a14:backgroundRemoval t="9711" b="89764" l="7371" r="89913">
                        <a14:foregroundMark x1="12318" y1="27034" x2="18332" y2="37795"/>
                        <a14:foregroundMark x1="18332" y1="37795" x2="22502" y2="52756"/>
                        <a14:foregroundMark x1="22502" y1="52756" x2="24539" y2="71654"/>
                        <a14:foregroundMark x1="24539" y1="71654" x2="46363" y2="82415"/>
                        <a14:foregroundMark x1="46363" y1="82415" x2="54122" y2="81365"/>
                        <a14:foregroundMark x1="54122" y1="81365" x2="61009" y2="82415"/>
                        <a14:foregroundMark x1="61009" y1="82415" x2="74103" y2="81890"/>
                        <a14:foregroundMark x1="74103" y1="81890" x2="81086" y2="75591"/>
                        <a14:foregroundMark x1="81086" y1="75591" x2="94568" y2="25984"/>
                        <a14:foregroundMark x1="94568" y1="25984" x2="88167" y2="8661"/>
                        <a14:foregroundMark x1="88167" y1="8661" x2="75752" y2="5249"/>
                        <a14:foregroundMark x1="75752" y1="5249" x2="68962" y2="9711"/>
                        <a14:foregroundMark x1="68962" y1="9711" x2="14161" y2="17060"/>
                        <a14:foregroundMark x1="14161" y1="17060" x2="7371" y2="20210"/>
                        <a14:foregroundMark x1="7371" y1="20210" x2="12318" y2="28871"/>
                      </a14:backgroundRemoval>
                    </a14:imgEffect>
                  </a14:imgLayer>
                </a14:imgProps>
              </a:ext>
              <a:ext uri="{28A0092B-C50C-407E-A947-70E740481C1C}">
                <a14:useLocalDpi xmlns:a14="http://schemas.microsoft.com/office/drawing/2010/main"/>
              </a:ext>
            </a:extLst>
          </a:blip>
          <a:srcRect/>
          <a:stretch/>
        </p:blipFill>
        <p:spPr>
          <a:xfrm>
            <a:off x="57598" y="365125"/>
            <a:ext cx="2741934" cy="1014040"/>
          </a:xfrm>
          <a:prstGeom prst="rect">
            <a:avLst/>
          </a:prstGeom>
        </p:spPr>
      </p:pic>
      <p:pic>
        <p:nvPicPr>
          <p:cNvPr id="7" name="Picture 6" descr="Logo&#10;&#10;Description automatically generated">
            <a:extLst>
              <a:ext uri="{FF2B5EF4-FFF2-40B4-BE49-F238E27FC236}">
                <a16:creationId xmlns:a16="http://schemas.microsoft.com/office/drawing/2014/main" id="{1550566D-46E2-9AF5-133F-1274FA267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98" y="6058247"/>
            <a:ext cx="1027526" cy="661727"/>
          </a:xfrm>
          <a:prstGeom prst="rect">
            <a:avLst/>
          </a:prstGeom>
        </p:spPr>
      </p:pic>
      <p:pic>
        <p:nvPicPr>
          <p:cNvPr id="8" name="Picture 7" descr="Logo&#10;&#10;Description automatically generated">
            <a:extLst>
              <a:ext uri="{FF2B5EF4-FFF2-40B4-BE49-F238E27FC236}">
                <a16:creationId xmlns:a16="http://schemas.microsoft.com/office/drawing/2014/main" id="{54980E60-2CBF-C92E-8997-8C6B3657E8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98317" y="6058246"/>
            <a:ext cx="639658" cy="586353"/>
          </a:xfrm>
          <a:prstGeom prst="rect">
            <a:avLst/>
          </a:prstGeom>
        </p:spPr>
      </p:pic>
    </p:spTree>
    <p:extLst>
      <p:ext uri="{BB962C8B-B14F-4D97-AF65-F5344CB8AC3E}">
        <p14:creationId xmlns:p14="http://schemas.microsoft.com/office/powerpoint/2010/main" val="39390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90B50F18-E8EC-D047-A084-A17757969E70}"/>
              </a:ext>
            </a:extLst>
          </p:cNvPr>
          <p:cNvSpPr txBox="1">
            <a:spLocks/>
          </p:cNvSpPr>
          <p:nvPr/>
        </p:nvSpPr>
        <p:spPr>
          <a:xfrm>
            <a:off x="52393" y="169680"/>
            <a:ext cx="120776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tx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InSPA:  </a:t>
            </a:r>
            <a:r>
              <a:rPr lang="en-US" sz="1600" b="1" dirty="0">
                <a:solidFill>
                  <a:schemeClr val="tx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Build. Fly. Learn. Fix. Improve. Iterate. Repeat till Succeed. Through Technologies Valleys of Death to Applications via Practice in Space</a:t>
            </a:r>
            <a:endParaRPr lang="en-US" sz="1600" dirty="0">
              <a:solidFill>
                <a:schemeClr val="tx2">
                  <a:lumMod val="40000"/>
                  <a:lumOff val="60000"/>
                </a:schemeClr>
              </a:solidFill>
              <a:latin typeface="+mn-lt"/>
              <a:ea typeface="Helvetica Neue Condensed" panose="02000503000000020004" pitchFamily="2" charset="0"/>
              <a:cs typeface="Helvetica Neue Condensed" panose="02000503000000020004" pitchFamily="2" charset="0"/>
            </a:endParaRPr>
          </a:p>
        </p:txBody>
      </p:sp>
      <p:sp>
        <p:nvSpPr>
          <p:cNvPr id="5" name="TextBox 4"/>
          <p:cNvSpPr txBox="1"/>
          <p:nvPr/>
        </p:nvSpPr>
        <p:spPr>
          <a:xfrm rot="16200000">
            <a:off x="-2130467" y="2731921"/>
            <a:ext cx="4973055" cy="389445"/>
          </a:xfrm>
          <a:prstGeom prst="rect">
            <a:avLst/>
          </a:prstGeom>
          <a:noFill/>
        </p:spPr>
        <p:txBody>
          <a:bodyPr wrap="square" lIns="89896" tIns="44948" rIns="89896" bIns="44948" rtlCol="0">
            <a:spAutoFit/>
          </a:bodyPr>
          <a:lstStyle/>
          <a:p>
            <a:pPr algn="ctr"/>
            <a:r>
              <a:rPr lang="en-US" sz="1941" b="1" dirty="0">
                <a:solidFill>
                  <a:schemeClr val="tx2">
                    <a:lumMod val="40000"/>
                    <a:lumOff val="60000"/>
                  </a:schemeClr>
                </a:solidFill>
                <a:latin typeface="Helvetica"/>
                <a:cs typeface="Helvetica"/>
              </a:rPr>
              <a:t>Space Investors by TRL</a:t>
            </a:r>
          </a:p>
        </p:txBody>
      </p:sp>
      <p:sp>
        <p:nvSpPr>
          <p:cNvPr id="3" name="TextBox 2">
            <a:extLst>
              <a:ext uri="{FF2B5EF4-FFF2-40B4-BE49-F238E27FC236}">
                <a16:creationId xmlns:a16="http://schemas.microsoft.com/office/drawing/2014/main" id="{53516085-524B-354A-BEFB-2100D08E214C}"/>
              </a:ext>
            </a:extLst>
          </p:cNvPr>
          <p:cNvSpPr txBox="1"/>
          <p:nvPr/>
        </p:nvSpPr>
        <p:spPr>
          <a:xfrm>
            <a:off x="10333241" y="1314065"/>
            <a:ext cx="1700530" cy="954107"/>
          </a:xfrm>
          <a:prstGeom prst="rect">
            <a:avLst/>
          </a:prstGeom>
          <a:solidFill>
            <a:schemeClr val="accent2">
              <a:lumMod val="60000"/>
              <a:lumOff val="40000"/>
            </a:schemeClr>
          </a:solidFill>
          <a:ln w="38100">
            <a:noFill/>
          </a:ln>
        </p:spPr>
        <p:txBody>
          <a:bodyPr wrap="square" rtlCol="0">
            <a:spAutoFit/>
          </a:bodyPr>
          <a:lstStyle/>
          <a:p>
            <a:pPr algn="ctr"/>
            <a:r>
              <a:rPr lang="en-US" sz="1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Orange shows transition to Inspace Production Applications (InSPA)</a:t>
            </a:r>
          </a:p>
        </p:txBody>
      </p:sp>
      <p:grpSp>
        <p:nvGrpSpPr>
          <p:cNvPr id="22" name="Group 21"/>
          <p:cNvGrpSpPr/>
          <p:nvPr/>
        </p:nvGrpSpPr>
        <p:grpSpPr>
          <a:xfrm>
            <a:off x="1687641" y="772282"/>
            <a:ext cx="3461708" cy="666914"/>
            <a:chOff x="668022" y="1160450"/>
            <a:chExt cx="3461708" cy="666914"/>
          </a:xfrm>
        </p:grpSpPr>
        <p:cxnSp>
          <p:nvCxnSpPr>
            <p:cNvPr id="26" name="Straight Arrow Connector 25"/>
            <p:cNvCxnSpPr/>
            <p:nvPr/>
          </p:nvCxnSpPr>
          <p:spPr>
            <a:xfrm>
              <a:off x="668022" y="1495590"/>
              <a:ext cx="3461708" cy="0"/>
            </a:xfrm>
            <a:prstGeom prst="straightConnector1">
              <a:avLst/>
            </a:prstGeom>
            <a:ln w="57150" cmpd="sng">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444496" y="1160450"/>
              <a:ext cx="2351795" cy="666914"/>
            </a:xfrm>
            <a:prstGeom prst="rect">
              <a:avLst/>
            </a:prstGeom>
            <a:noFill/>
          </p:spPr>
          <p:txBody>
            <a:bodyPr wrap="square" rtlCol="0">
              <a:spAutoFit/>
            </a:bodyPr>
            <a:lstStyle/>
            <a:p>
              <a:pPr algn="ctr">
                <a:lnSpc>
                  <a:spcPct val="110000"/>
                </a:lnSpc>
              </a:pPr>
              <a:r>
                <a:rPr lang="en-US" sz="1147" b="1" dirty="0">
                  <a:solidFill>
                    <a:schemeClr val="bg1"/>
                  </a:solidFill>
                  <a:latin typeface="Helvetica"/>
                  <a:cs typeface="Helvetica"/>
                </a:rPr>
                <a:t>Primarily Government</a:t>
              </a:r>
            </a:p>
            <a:p>
              <a:pPr algn="ctr">
                <a:lnSpc>
                  <a:spcPct val="110000"/>
                </a:lnSpc>
              </a:pPr>
              <a:endParaRPr lang="en-US" sz="1147" dirty="0">
                <a:solidFill>
                  <a:schemeClr val="bg1"/>
                </a:solidFill>
                <a:latin typeface="Helvetica"/>
                <a:cs typeface="Helvetica"/>
              </a:endParaRPr>
            </a:p>
            <a:p>
              <a:pPr algn="ctr">
                <a:lnSpc>
                  <a:spcPct val="110000"/>
                </a:lnSpc>
              </a:pPr>
              <a:r>
                <a:rPr lang="en-US" sz="1147" dirty="0">
                  <a:solidFill>
                    <a:schemeClr val="bg1"/>
                  </a:solidFill>
                  <a:latin typeface="Helvetica"/>
                  <a:cs typeface="Helvetica"/>
                </a:rPr>
                <a:t>IRAD, Angels, Philanthropists</a:t>
              </a:r>
            </a:p>
          </p:txBody>
        </p:sp>
      </p:grpSp>
      <p:sp>
        <p:nvSpPr>
          <p:cNvPr id="11" name="Rectangle 10"/>
          <p:cNvSpPr/>
          <p:nvPr/>
        </p:nvSpPr>
        <p:spPr>
          <a:xfrm>
            <a:off x="9012202" y="5946737"/>
            <a:ext cx="1836610" cy="934621"/>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r>
              <a:rPr lang="en-US" sz="1412" b="1" dirty="0">
                <a:solidFill>
                  <a:schemeClr val="accent6">
                    <a:lumMod val="20000"/>
                    <a:lumOff val="8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COMMERCIAL/</a:t>
            </a:r>
          </a:p>
          <a:p>
            <a:pPr algn="ctr"/>
            <a:r>
              <a:rPr lang="en-US" sz="1412" b="1" dirty="0">
                <a:solidFill>
                  <a:schemeClr val="accent6">
                    <a:lumMod val="20000"/>
                    <a:lumOff val="8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APPLICATIONS TRANSFERRED</a:t>
            </a:r>
            <a:endParaRPr lang="en-US" sz="1059" b="1" dirty="0">
              <a:solidFill>
                <a:schemeClr val="accent6">
                  <a:lumMod val="20000"/>
                  <a:lumOff val="8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2" name="Picture 1" descr="flip-TRL-Image.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72060" y="1186298"/>
            <a:ext cx="8281533" cy="3118928"/>
          </a:xfrm>
          <a:prstGeom prst="rect">
            <a:avLst/>
          </a:prstGeom>
        </p:spPr>
      </p:pic>
      <p:sp>
        <p:nvSpPr>
          <p:cNvPr id="6" name="TextBox 5"/>
          <p:cNvSpPr txBox="1"/>
          <p:nvPr/>
        </p:nvSpPr>
        <p:spPr>
          <a:xfrm rot="16200000">
            <a:off x="6042599" y="3378592"/>
            <a:ext cx="2291559" cy="308077"/>
          </a:xfrm>
          <a:prstGeom prst="rect">
            <a:avLst/>
          </a:prstGeom>
          <a:noFill/>
        </p:spPr>
        <p:txBody>
          <a:bodyPr wrap="square" lIns="89896" tIns="44948" rIns="89896" bIns="44948" rtlCol="0">
            <a:spAutoFit/>
          </a:bodyPr>
          <a:lstStyle/>
          <a:p>
            <a:r>
              <a:rPr lang="en-US" sz="1412" b="1" dirty="0">
                <a:solidFill>
                  <a:schemeClr val="accent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Transition to Manufacturing</a:t>
            </a:r>
          </a:p>
        </p:txBody>
      </p:sp>
      <p:sp>
        <p:nvSpPr>
          <p:cNvPr id="7" name="Rectangle 6"/>
          <p:cNvSpPr/>
          <p:nvPr/>
        </p:nvSpPr>
        <p:spPr>
          <a:xfrm>
            <a:off x="1556281" y="5946737"/>
            <a:ext cx="3665667" cy="91837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588" dirty="0"/>
          </a:p>
        </p:txBody>
      </p:sp>
      <p:sp>
        <p:nvSpPr>
          <p:cNvPr id="12" name="TextBox 11"/>
          <p:cNvSpPr txBox="1"/>
          <p:nvPr/>
        </p:nvSpPr>
        <p:spPr>
          <a:xfrm rot="16200000">
            <a:off x="4163166" y="3487873"/>
            <a:ext cx="2012833" cy="306217"/>
          </a:xfrm>
          <a:prstGeom prst="rect">
            <a:avLst/>
          </a:prstGeom>
          <a:noFill/>
        </p:spPr>
        <p:txBody>
          <a:bodyPr wrap="square" lIns="89896" tIns="44948" rIns="89896" bIns="44948" rtlCol="0">
            <a:spAutoFit/>
          </a:bodyPr>
          <a:lstStyle/>
          <a:p>
            <a:r>
              <a:rPr lang="en-US" sz="1400" b="1" dirty="0">
                <a:solidFill>
                  <a:schemeClr val="accent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Transition to Application</a:t>
            </a:r>
          </a:p>
        </p:txBody>
      </p:sp>
      <p:sp>
        <p:nvSpPr>
          <p:cNvPr id="13" name="TextBox 12"/>
          <p:cNvSpPr txBox="1"/>
          <p:nvPr/>
        </p:nvSpPr>
        <p:spPr>
          <a:xfrm rot="16200000">
            <a:off x="-282297" y="2683754"/>
            <a:ext cx="2895063" cy="306217"/>
          </a:xfrm>
          <a:prstGeom prst="rect">
            <a:avLst/>
          </a:prstGeom>
          <a:noFill/>
        </p:spPr>
        <p:txBody>
          <a:bodyPr wrap="square" lIns="89896" tIns="44948" rIns="89896" bIns="44948" rtlCol="0">
            <a:spAutoFit/>
          </a:bodyPr>
          <a:lstStyle/>
          <a:p>
            <a:pPr algn="ctr"/>
            <a:r>
              <a:rPr lang="en-US" sz="1400" b="1" dirty="0">
                <a:solidFill>
                  <a:schemeClr val="bg1"/>
                </a:solidFill>
                <a:latin typeface="Helvetica"/>
                <a:cs typeface="Helvetica"/>
              </a:rPr>
              <a:t>Private Investment Risk</a:t>
            </a:r>
          </a:p>
        </p:txBody>
      </p:sp>
      <p:sp>
        <p:nvSpPr>
          <p:cNvPr id="14" name="TextBox 13"/>
          <p:cNvSpPr txBox="1"/>
          <p:nvPr/>
        </p:nvSpPr>
        <p:spPr>
          <a:xfrm>
            <a:off x="1015429" y="1295118"/>
            <a:ext cx="748777" cy="267297"/>
          </a:xfrm>
          <a:prstGeom prst="rect">
            <a:avLst/>
          </a:prstGeom>
          <a:noFill/>
        </p:spPr>
        <p:txBody>
          <a:bodyPr wrap="square" lIns="89896" tIns="44948" rIns="89896" bIns="44948" rtlCol="0">
            <a:spAutoFit/>
          </a:bodyPr>
          <a:lstStyle/>
          <a:p>
            <a:pPr algn="ctr"/>
            <a:r>
              <a:rPr lang="en-US" sz="1147" b="1" dirty="0">
                <a:solidFill>
                  <a:schemeClr val="bg1"/>
                </a:solidFill>
                <a:latin typeface="Helvetica"/>
                <a:cs typeface="Helvetica"/>
              </a:rPr>
              <a:t>HIGH</a:t>
            </a:r>
          </a:p>
        </p:txBody>
      </p:sp>
      <p:sp>
        <p:nvSpPr>
          <p:cNvPr id="15" name="TextBox 14"/>
          <p:cNvSpPr txBox="1"/>
          <p:nvPr/>
        </p:nvSpPr>
        <p:spPr>
          <a:xfrm>
            <a:off x="1024697" y="4117545"/>
            <a:ext cx="748777" cy="267297"/>
          </a:xfrm>
          <a:prstGeom prst="rect">
            <a:avLst/>
          </a:prstGeom>
          <a:noFill/>
        </p:spPr>
        <p:txBody>
          <a:bodyPr wrap="square" lIns="89896" tIns="44948" rIns="89896" bIns="44948" rtlCol="0">
            <a:spAutoFit/>
          </a:bodyPr>
          <a:lstStyle/>
          <a:p>
            <a:pPr algn="ctr"/>
            <a:r>
              <a:rPr lang="en-US" sz="1147" b="1" dirty="0">
                <a:solidFill>
                  <a:schemeClr val="bg1"/>
                </a:solidFill>
                <a:latin typeface="Helvetica"/>
                <a:cs typeface="Helvetica"/>
              </a:rPr>
              <a:t>LOW</a:t>
            </a:r>
          </a:p>
        </p:txBody>
      </p:sp>
      <p:cxnSp>
        <p:nvCxnSpPr>
          <p:cNvPr id="16" name="Straight Connector 15"/>
          <p:cNvCxnSpPr/>
          <p:nvPr/>
        </p:nvCxnSpPr>
        <p:spPr>
          <a:xfrm flipV="1">
            <a:off x="1408447" y="1529956"/>
            <a:ext cx="0" cy="2587589"/>
          </a:xfrm>
          <a:prstGeom prst="line">
            <a:avLst/>
          </a:prstGeom>
          <a:ln w="38100" cap="flat">
            <a:solidFill>
              <a:schemeClr val="accent6">
                <a:lumMod val="60000"/>
                <a:lumOff val="40000"/>
              </a:schemeClr>
            </a:solidFill>
            <a:headEnd type="triangle"/>
          </a:ln>
          <a:effectLst/>
        </p:spPr>
        <p:style>
          <a:lnRef idx="2">
            <a:schemeClr val="accent1"/>
          </a:lnRef>
          <a:fillRef idx="0">
            <a:schemeClr val="accent1"/>
          </a:fillRef>
          <a:effectRef idx="1">
            <a:schemeClr val="accent1"/>
          </a:effectRef>
          <a:fontRef idx="minor">
            <a:schemeClr val="tx1"/>
          </a:fontRef>
        </p:style>
      </p:cxnSp>
      <p:grpSp>
        <p:nvGrpSpPr>
          <p:cNvPr id="69" name="Group 68">
            <a:extLst>
              <a:ext uri="{FF2B5EF4-FFF2-40B4-BE49-F238E27FC236}">
                <a16:creationId xmlns:a16="http://schemas.microsoft.com/office/drawing/2014/main" id="{162DA503-FA55-E4A4-4C9C-24ADE4375BAD}"/>
              </a:ext>
            </a:extLst>
          </p:cNvPr>
          <p:cNvGrpSpPr/>
          <p:nvPr/>
        </p:nvGrpSpPr>
        <p:grpSpPr>
          <a:xfrm>
            <a:off x="5101835" y="774021"/>
            <a:ext cx="2272667" cy="673389"/>
            <a:chOff x="5101835" y="1231225"/>
            <a:chExt cx="1943237" cy="673389"/>
          </a:xfrm>
        </p:grpSpPr>
        <p:cxnSp>
          <p:nvCxnSpPr>
            <p:cNvPr id="50" name="Straight Arrow Connector 49"/>
            <p:cNvCxnSpPr/>
            <p:nvPr/>
          </p:nvCxnSpPr>
          <p:spPr>
            <a:xfrm>
              <a:off x="5170509" y="1574038"/>
              <a:ext cx="1830295" cy="0"/>
            </a:xfrm>
            <a:prstGeom prst="straightConnector1">
              <a:avLst/>
            </a:prstGeom>
            <a:ln w="57150" cmpd="sng">
              <a:solidFill>
                <a:schemeClr val="accent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101835" y="1231225"/>
              <a:ext cx="1943237" cy="673389"/>
            </a:xfrm>
            <a:prstGeom prst="rect">
              <a:avLst/>
            </a:prstGeom>
            <a:noFill/>
          </p:spPr>
          <p:txBody>
            <a:bodyPr wrap="square" rtlCol="0">
              <a:spAutoFit/>
            </a:bodyPr>
            <a:lstStyle/>
            <a:p>
              <a:pPr algn="ctr">
                <a:lnSpc>
                  <a:spcPct val="150000"/>
                </a:lnSpc>
                <a:spcAft>
                  <a:spcPts val="590"/>
                </a:spcAft>
              </a:pPr>
              <a:r>
                <a:rPr lang="en-US" sz="1147" b="1" dirty="0">
                  <a:solidFill>
                    <a:schemeClr val="bg1"/>
                  </a:solidFill>
                  <a:latin typeface="Helvetica"/>
                  <a:cs typeface="Helvetica"/>
                </a:rPr>
                <a:t>Primarily Government</a:t>
              </a:r>
            </a:p>
            <a:p>
              <a:pPr algn="ctr">
                <a:lnSpc>
                  <a:spcPct val="150000"/>
                </a:lnSpc>
                <a:spcAft>
                  <a:spcPts val="590"/>
                </a:spcAft>
              </a:pPr>
              <a:r>
                <a:rPr lang="en-US" sz="1147" dirty="0">
                  <a:solidFill>
                    <a:schemeClr val="bg1"/>
                  </a:solidFill>
                  <a:latin typeface="Helvetica"/>
                  <a:cs typeface="Helvetica"/>
                </a:rPr>
                <a:t>Some Private Investors</a:t>
              </a:r>
            </a:p>
          </p:txBody>
        </p:sp>
      </p:grpSp>
      <p:grpSp>
        <p:nvGrpSpPr>
          <p:cNvPr id="19" name="Group 18"/>
          <p:cNvGrpSpPr/>
          <p:nvPr/>
        </p:nvGrpSpPr>
        <p:grpSpPr>
          <a:xfrm>
            <a:off x="2506166" y="4527777"/>
            <a:ext cx="6528543" cy="1548788"/>
            <a:chOff x="1564131" y="4520663"/>
            <a:chExt cx="6528543" cy="1548788"/>
          </a:xfrm>
        </p:grpSpPr>
        <p:cxnSp>
          <p:nvCxnSpPr>
            <p:cNvPr id="40" name="Straight Connector 39"/>
            <p:cNvCxnSpPr/>
            <p:nvPr/>
          </p:nvCxnSpPr>
          <p:spPr>
            <a:xfrm>
              <a:off x="1564131"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84863"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08493"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42187"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53123" y="4520663"/>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084405" y="4520663"/>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424051" y="4520663"/>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255067"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092674"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419700" y="4527457"/>
              <a:ext cx="0" cy="1541994"/>
            </a:xfrm>
            <a:prstGeom prst="line">
              <a:avLst/>
            </a:prstGeom>
            <a:ln w="6350" cmpd="sng">
              <a:solidFill>
                <a:schemeClr val="accent1">
                  <a:alpha val="3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659845" y="4363928"/>
            <a:ext cx="8548761" cy="1117339"/>
            <a:chOff x="717810" y="4356814"/>
            <a:chExt cx="8548761" cy="1117339"/>
          </a:xfrm>
        </p:grpSpPr>
        <p:grpSp>
          <p:nvGrpSpPr>
            <p:cNvPr id="30" name="Group 29"/>
            <p:cNvGrpSpPr/>
            <p:nvPr/>
          </p:nvGrpSpPr>
          <p:grpSpPr>
            <a:xfrm>
              <a:off x="717810" y="4381546"/>
              <a:ext cx="7449266" cy="1092607"/>
              <a:chOff x="84073" y="5124184"/>
              <a:chExt cx="7675002" cy="1092607"/>
            </a:xfrm>
          </p:grpSpPr>
          <p:sp>
            <p:nvSpPr>
              <p:cNvPr id="32" name="TextBox 31"/>
              <p:cNvSpPr txBox="1"/>
              <p:nvPr/>
            </p:nvSpPr>
            <p:spPr>
              <a:xfrm>
                <a:off x="84073" y="5124184"/>
                <a:ext cx="882749" cy="276999"/>
              </a:xfrm>
              <a:prstGeom prst="rect">
                <a:avLst/>
              </a:prstGeom>
              <a:noFill/>
            </p:spPr>
            <p:txBody>
              <a:bodyPr wrap="square" rtlCol="0">
                <a:spAutoFit/>
              </a:bodyPr>
              <a:lstStyle/>
              <a:p>
                <a:pPr algn="ctr">
                  <a:spcAft>
                    <a:spcPts val="590"/>
                  </a:spcAft>
                </a:pPr>
                <a:r>
                  <a:rPr lang="en-US" sz="12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1</a:t>
                </a:r>
              </a:p>
            </p:txBody>
          </p:sp>
          <p:sp>
            <p:nvSpPr>
              <p:cNvPr id="33" name="TextBox 32"/>
              <p:cNvSpPr txBox="1"/>
              <p:nvPr/>
            </p:nvSpPr>
            <p:spPr>
              <a:xfrm>
                <a:off x="957887" y="5124184"/>
                <a:ext cx="976823" cy="907941"/>
              </a:xfrm>
              <a:prstGeom prst="rect">
                <a:avLst/>
              </a:prstGeom>
              <a:noFill/>
            </p:spPr>
            <p:txBody>
              <a:bodyPr wrap="square" rtlCol="0">
                <a:spAutoFit/>
              </a:bodyPr>
              <a:lstStyle/>
              <a:p>
                <a:pPr algn="ctr">
                  <a:spcAft>
                    <a:spcPts val="590"/>
                  </a:spcAft>
                </a:pPr>
                <a:r>
                  <a:rPr lang="en-US" sz="12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2</a:t>
                </a:r>
              </a:p>
              <a:p>
                <a:pPr algn="ctr">
                  <a:spcAft>
                    <a:spcPts val="590"/>
                  </a:spcAft>
                </a:pPr>
                <a:r>
                  <a:rPr lang="en-US" sz="1200" b="1" dirty="0">
                    <a:solidFill>
                      <a:schemeClr val="accent1">
                        <a:lumMod val="40000"/>
                        <a:lumOff val="60000"/>
                      </a:schemeClr>
                    </a:solidFill>
                    <a:ea typeface="Helvetica Neue Condensed" panose="02000503000000020004" pitchFamily="2" charset="0"/>
                    <a:cs typeface="Helvetica Neue Condensed" panose="02000503000000020004" pitchFamily="2" charset="0"/>
                  </a:rPr>
                  <a:t>Application Idea Formulated</a:t>
                </a:r>
              </a:p>
            </p:txBody>
          </p:sp>
          <p:sp>
            <p:nvSpPr>
              <p:cNvPr id="34" name="TextBox 33"/>
              <p:cNvSpPr txBox="1"/>
              <p:nvPr/>
            </p:nvSpPr>
            <p:spPr>
              <a:xfrm>
                <a:off x="1823752" y="5124184"/>
                <a:ext cx="836831" cy="276999"/>
              </a:xfrm>
              <a:prstGeom prst="rect">
                <a:avLst/>
              </a:prstGeom>
              <a:noFill/>
            </p:spPr>
            <p:txBody>
              <a:bodyPr wrap="square" rtlCol="0">
                <a:spAutoFit/>
              </a:bodyPr>
              <a:lstStyle/>
              <a:p>
                <a:pPr algn="ctr">
                  <a:spcAft>
                    <a:spcPts val="590"/>
                  </a:spcAft>
                </a:pPr>
                <a:r>
                  <a:rPr lang="en-US" sz="12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3</a:t>
                </a:r>
              </a:p>
            </p:txBody>
          </p:sp>
          <p:sp>
            <p:nvSpPr>
              <p:cNvPr id="35" name="TextBox 34"/>
              <p:cNvSpPr txBox="1"/>
              <p:nvPr/>
            </p:nvSpPr>
            <p:spPr>
              <a:xfrm>
                <a:off x="2618325" y="5124184"/>
                <a:ext cx="883046" cy="1092607"/>
              </a:xfrm>
              <a:prstGeom prst="rect">
                <a:avLst/>
              </a:prstGeom>
              <a:noFill/>
            </p:spPr>
            <p:txBody>
              <a:bodyPr wrap="square" rtlCol="0">
                <a:spAutoFit/>
              </a:bodyPr>
              <a:lstStyle/>
              <a:p>
                <a:pPr algn="ctr">
                  <a:spcAft>
                    <a:spcPts val="590"/>
                  </a:spcAft>
                </a:pPr>
                <a:r>
                  <a:rPr lang="en-US" sz="12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4</a:t>
                </a:r>
              </a:p>
              <a:p>
                <a:pPr algn="ctr"/>
                <a:r>
                  <a:rPr lang="en-US" sz="1200" b="1" dirty="0">
                    <a:solidFill>
                      <a:schemeClr val="accent1">
                        <a:lumMod val="40000"/>
                        <a:lumOff val="60000"/>
                      </a:schemeClr>
                    </a:solidFill>
                    <a:ea typeface="Helvetica Neue Condensed" panose="02000503000000020004" pitchFamily="2" charset="0"/>
                    <a:cs typeface="Helvetica Neue Condensed" panose="02000503000000020004" pitchFamily="2" charset="0"/>
                  </a:rPr>
                  <a:t>Lab Testing and µG Feasibility</a:t>
                </a:r>
              </a:p>
            </p:txBody>
          </p:sp>
          <p:sp>
            <p:nvSpPr>
              <p:cNvPr id="36" name="TextBox 35"/>
              <p:cNvSpPr txBox="1"/>
              <p:nvPr/>
            </p:nvSpPr>
            <p:spPr>
              <a:xfrm>
                <a:off x="4780600" y="5124184"/>
                <a:ext cx="896581" cy="276999"/>
              </a:xfrm>
              <a:prstGeom prst="rect">
                <a:avLst/>
              </a:prstGeom>
              <a:noFill/>
            </p:spPr>
            <p:txBody>
              <a:bodyPr wrap="square" rtlCol="0">
                <a:spAutoFit/>
              </a:bodyPr>
              <a:lstStyle/>
              <a:p>
                <a:pPr algn="ctr">
                  <a:spcAft>
                    <a:spcPts val="590"/>
                  </a:spcAft>
                </a:pPr>
                <a:r>
                  <a:rPr lang="en-US" sz="1200" b="1" dirty="0">
                    <a:solidFill>
                      <a:schemeClr val="accent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6</a:t>
                </a:r>
              </a:p>
            </p:txBody>
          </p:sp>
          <p:sp>
            <p:nvSpPr>
              <p:cNvPr id="37" name="TextBox 36"/>
              <p:cNvSpPr txBox="1"/>
              <p:nvPr/>
            </p:nvSpPr>
            <p:spPr>
              <a:xfrm>
                <a:off x="3870999" y="5124184"/>
                <a:ext cx="896581" cy="723275"/>
              </a:xfrm>
              <a:prstGeom prst="rect">
                <a:avLst/>
              </a:prstGeom>
              <a:noFill/>
            </p:spPr>
            <p:txBody>
              <a:bodyPr wrap="square" rtlCol="0">
                <a:spAutoFit/>
              </a:bodyPr>
              <a:lstStyle/>
              <a:p>
                <a:pPr algn="ctr">
                  <a:spcAft>
                    <a:spcPts val="590"/>
                  </a:spcAft>
                </a:pPr>
                <a:r>
                  <a:rPr lang="en-US" sz="1200" b="1" dirty="0">
                    <a:solidFill>
                      <a:schemeClr val="accent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5</a:t>
                </a:r>
              </a:p>
              <a:p>
                <a:pPr algn="ctr"/>
                <a:r>
                  <a:rPr lang="en-US" sz="1200" b="1" dirty="0">
                    <a:solidFill>
                      <a:schemeClr val="accent2">
                        <a:lumMod val="40000"/>
                        <a:lumOff val="60000"/>
                      </a:schemeClr>
                    </a:solidFill>
                    <a:ea typeface="Helvetica Neue Condensed" panose="02000503000000020004" pitchFamily="2" charset="0"/>
                    <a:cs typeface="Helvetica Neue Condensed" panose="02000503000000020004" pitchFamily="2" charset="0"/>
                  </a:rPr>
                  <a:t>Validate in space</a:t>
                </a:r>
              </a:p>
            </p:txBody>
          </p:sp>
          <p:sp>
            <p:nvSpPr>
              <p:cNvPr id="38" name="TextBox 37"/>
              <p:cNvSpPr txBox="1"/>
              <p:nvPr/>
            </p:nvSpPr>
            <p:spPr>
              <a:xfrm>
                <a:off x="5795277" y="5124184"/>
                <a:ext cx="1127119" cy="723275"/>
              </a:xfrm>
              <a:prstGeom prst="rect">
                <a:avLst/>
              </a:prstGeom>
              <a:noFill/>
            </p:spPr>
            <p:txBody>
              <a:bodyPr wrap="square" rtlCol="0">
                <a:spAutoFit/>
              </a:bodyPr>
              <a:lstStyle/>
              <a:p>
                <a:pPr algn="ctr">
                  <a:spcAft>
                    <a:spcPts val="590"/>
                  </a:spcAft>
                </a:pPr>
                <a:r>
                  <a:rPr lang="en-US" sz="1200" b="1" dirty="0">
                    <a:solidFill>
                      <a:schemeClr val="accent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7</a:t>
                </a:r>
              </a:p>
              <a:p>
                <a:pPr algn="ctr"/>
                <a:r>
                  <a:rPr lang="en-US" sz="1200" b="1" dirty="0">
                    <a:solidFill>
                      <a:schemeClr val="accent2">
                        <a:lumMod val="40000"/>
                        <a:lumOff val="60000"/>
                      </a:schemeClr>
                    </a:solidFill>
                    <a:ea typeface="Helvetica Neue Condensed" panose="02000503000000020004" pitchFamily="2" charset="0"/>
                    <a:cs typeface="Helvetica Neue Condensed" panose="02000503000000020004" pitchFamily="2" charset="0"/>
                  </a:rPr>
                  <a:t>Manufacture in space</a:t>
                </a:r>
              </a:p>
            </p:txBody>
          </p:sp>
          <p:sp>
            <p:nvSpPr>
              <p:cNvPr id="39" name="TextBox 38"/>
              <p:cNvSpPr txBox="1"/>
              <p:nvPr/>
            </p:nvSpPr>
            <p:spPr>
              <a:xfrm>
                <a:off x="6865581" y="5124184"/>
                <a:ext cx="893494" cy="907941"/>
              </a:xfrm>
              <a:prstGeom prst="rect">
                <a:avLst/>
              </a:prstGeom>
              <a:noFill/>
            </p:spPr>
            <p:txBody>
              <a:bodyPr wrap="square" rtlCol="0">
                <a:spAutoFit/>
              </a:bodyPr>
              <a:lstStyle/>
              <a:p>
                <a:pPr algn="ctr">
                  <a:spcAft>
                    <a:spcPts val="590"/>
                  </a:spcAft>
                </a:pPr>
                <a:r>
                  <a:rPr lang="en-US" sz="1200" b="1" dirty="0">
                    <a:solidFill>
                      <a:schemeClr val="accent2">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8</a:t>
                </a:r>
              </a:p>
              <a:p>
                <a:pPr algn="ctr"/>
                <a:r>
                  <a:rPr lang="en-US" sz="1200" b="1" dirty="0">
                    <a:solidFill>
                      <a:schemeClr val="accent2">
                        <a:lumMod val="40000"/>
                        <a:lumOff val="60000"/>
                      </a:schemeClr>
                    </a:solidFill>
                    <a:ea typeface="Helvetica Neue Condensed" panose="02000503000000020004" pitchFamily="2" charset="0"/>
                    <a:cs typeface="Helvetica Neue Condensed" panose="02000503000000020004" pitchFamily="2" charset="0"/>
                  </a:rPr>
                  <a:t>Scaleup</a:t>
                </a:r>
              </a:p>
              <a:p>
                <a:pPr algn="ctr"/>
                <a:r>
                  <a:rPr lang="en-US" sz="1200" b="1" dirty="0">
                    <a:solidFill>
                      <a:schemeClr val="accent2">
                        <a:lumMod val="40000"/>
                        <a:lumOff val="60000"/>
                      </a:schemeClr>
                    </a:solidFill>
                    <a:ea typeface="Helvetica Neue Condensed" panose="02000503000000020004" pitchFamily="2" charset="0"/>
                    <a:cs typeface="Helvetica Neue Condensed" panose="02000503000000020004" pitchFamily="2" charset="0"/>
                  </a:rPr>
                  <a:t>in</a:t>
                </a:r>
              </a:p>
              <a:p>
                <a:pPr algn="ctr"/>
                <a:r>
                  <a:rPr lang="en-US" sz="1200" b="1" dirty="0">
                    <a:solidFill>
                      <a:schemeClr val="accent2">
                        <a:lumMod val="40000"/>
                        <a:lumOff val="60000"/>
                      </a:schemeClr>
                    </a:solidFill>
                    <a:ea typeface="Helvetica Neue Condensed" panose="02000503000000020004" pitchFamily="2" charset="0"/>
                    <a:cs typeface="Helvetica Neue Condensed" panose="02000503000000020004" pitchFamily="2" charset="0"/>
                  </a:rPr>
                  <a:t>Space</a:t>
                </a:r>
              </a:p>
            </p:txBody>
          </p:sp>
        </p:grpSp>
        <p:sp>
          <p:nvSpPr>
            <p:cNvPr id="31" name="TextBox 30"/>
            <p:cNvSpPr txBox="1"/>
            <p:nvPr/>
          </p:nvSpPr>
          <p:spPr>
            <a:xfrm>
              <a:off x="8070167" y="4356814"/>
              <a:ext cx="1196404" cy="1092607"/>
            </a:xfrm>
            <a:prstGeom prst="rect">
              <a:avLst/>
            </a:prstGeom>
            <a:noFill/>
          </p:spPr>
          <p:txBody>
            <a:bodyPr wrap="square" rtlCol="0">
              <a:spAutoFit/>
            </a:bodyPr>
            <a:lstStyle/>
            <a:p>
              <a:pPr algn="ctr">
                <a:spcAft>
                  <a:spcPts val="590"/>
                </a:spcAft>
              </a:pPr>
              <a:r>
                <a:rPr lang="en-US" sz="1200" b="1" dirty="0">
                  <a:solidFill>
                    <a:schemeClr val="accent6">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TRL 9</a:t>
              </a:r>
            </a:p>
            <a:p>
              <a:pPr algn="ctr"/>
              <a:r>
                <a:rPr lang="en-US" sz="1200" b="1" dirty="0">
                  <a:solidFill>
                    <a:schemeClr val="accent6">
                      <a:lumMod val="60000"/>
                      <a:lumOff val="40000"/>
                    </a:schemeClr>
                  </a:solidFill>
                  <a:ea typeface="Helvetica Neue Condensed" panose="02000503000000020004" pitchFamily="2" charset="0"/>
                  <a:cs typeface="Helvetica Neue Condensed" panose="02000503000000020004" pitchFamily="2" charset="0"/>
                </a:rPr>
                <a:t>System Proved and Operating in Space with Sales</a:t>
              </a:r>
            </a:p>
          </p:txBody>
        </p:sp>
      </p:grpSp>
      <p:grpSp>
        <p:nvGrpSpPr>
          <p:cNvPr id="70" name="Group 69">
            <a:extLst>
              <a:ext uri="{FF2B5EF4-FFF2-40B4-BE49-F238E27FC236}">
                <a16:creationId xmlns:a16="http://schemas.microsoft.com/office/drawing/2014/main" id="{2D1A2445-F0AF-6F5E-2FD7-9D00447FCE89}"/>
              </a:ext>
            </a:extLst>
          </p:cNvPr>
          <p:cNvGrpSpPr/>
          <p:nvPr/>
        </p:nvGrpSpPr>
        <p:grpSpPr>
          <a:xfrm>
            <a:off x="6874422" y="797913"/>
            <a:ext cx="3526533" cy="787139"/>
            <a:chOff x="6878833" y="1314236"/>
            <a:chExt cx="2863994" cy="787139"/>
          </a:xfrm>
        </p:grpSpPr>
        <p:cxnSp>
          <p:nvCxnSpPr>
            <p:cNvPr id="24" name="Straight Arrow Connector 23"/>
            <p:cNvCxnSpPr>
              <a:cxnSpLocks/>
            </p:cNvCxnSpPr>
            <p:nvPr/>
          </p:nvCxnSpPr>
          <p:spPr>
            <a:xfrm>
              <a:off x="7246163" y="1628333"/>
              <a:ext cx="2109008" cy="0"/>
            </a:xfrm>
            <a:prstGeom prst="straightConnector1">
              <a:avLst/>
            </a:prstGeom>
            <a:ln w="57150" cmpd="sng">
              <a:gradFill flip="none" rotWithShape="1">
                <a:gsLst>
                  <a:gs pos="52999">
                    <a:srgbClr val="B0D395"/>
                  </a:gs>
                  <a:gs pos="0">
                    <a:schemeClr val="accent2"/>
                  </a:gs>
                  <a:gs pos="49000">
                    <a:schemeClr val="accent2">
                      <a:lumMod val="20000"/>
                      <a:lumOff val="80000"/>
                    </a:schemeClr>
                  </a:gs>
                  <a:gs pos="54000">
                    <a:schemeClr val="accent6">
                      <a:lumMod val="60000"/>
                      <a:lumOff val="40000"/>
                    </a:schemeClr>
                  </a:gs>
                  <a:gs pos="100000">
                    <a:schemeClr val="accent6">
                      <a:lumMod val="40000"/>
                      <a:lumOff val="60000"/>
                    </a:schemeClr>
                  </a:gs>
                </a:gsLst>
                <a:lin ang="2700000" scaled="1"/>
                <a:tileRect/>
              </a:gra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878833" y="1314236"/>
              <a:ext cx="2863994" cy="787139"/>
            </a:xfrm>
            <a:prstGeom prst="rect">
              <a:avLst/>
            </a:prstGeom>
            <a:noFill/>
            <a:ln>
              <a:noFill/>
            </a:ln>
          </p:spPr>
          <p:txBody>
            <a:bodyPr wrap="square" rtlCol="0">
              <a:spAutoFit/>
            </a:bodyPr>
            <a:lstStyle/>
            <a:p>
              <a:pPr algn="ctr">
                <a:lnSpc>
                  <a:spcPct val="150000"/>
                </a:lnSpc>
                <a:spcAft>
                  <a:spcPts val="600"/>
                </a:spcAft>
              </a:pPr>
              <a:r>
                <a:rPr lang="en-US" sz="1147" b="1" dirty="0">
                  <a:solidFill>
                    <a:schemeClr val="bg1"/>
                  </a:solidFill>
                  <a:latin typeface="Helvetica"/>
                  <a:cs typeface="Helvetica"/>
                </a:rPr>
                <a:t>Enabling Government Support</a:t>
              </a:r>
              <a:endParaRPr lang="en-US" sz="800" b="1" dirty="0">
                <a:solidFill>
                  <a:schemeClr val="bg1"/>
                </a:solidFill>
                <a:latin typeface="Helvetica"/>
                <a:cs typeface="Helvetica"/>
              </a:endParaRPr>
            </a:p>
            <a:p>
              <a:pPr algn="ctr">
                <a:spcAft>
                  <a:spcPts val="600"/>
                </a:spcAft>
              </a:pPr>
              <a:r>
                <a:rPr lang="en-US" sz="1147" dirty="0">
                  <a:solidFill>
                    <a:schemeClr val="bg1"/>
                  </a:solidFill>
                  <a:latin typeface="Helvetica"/>
                  <a:cs typeface="Helvetica"/>
                </a:rPr>
                <a:t>More Private Investors</a:t>
              </a:r>
              <a:br>
                <a:rPr lang="en-US" sz="1147" dirty="0">
                  <a:solidFill>
                    <a:schemeClr val="bg1"/>
                  </a:solidFill>
                  <a:latin typeface="Helvetica"/>
                  <a:cs typeface="Helvetica"/>
                </a:rPr>
              </a:br>
              <a:r>
                <a:rPr lang="en-US" sz="1147" dirty="0">
                  <a:solidFill>
                    <a:schemeClr val="bg1"/>
                  </a:solidFill>
                  <a:latin typeface="Helvetica"/>
                  <a:cs typeface="Helvetica"/>
                </a:rPr>
                <a:t>Government as Customer</a:t>
              </a:r>
            </a:p>
          </p:txBody>
        </p:sp>
      </p:grpSp>
      <p:sp>
        <p:nvSpPr>
          <p:cNvPr id="53" name="TextBox 52"/>
          <p:cNvSpPr txBox="1"/>
          <p:nvPr/>
        </p:nvSpPr>
        <p:spPr>
          <a:xfrm>
            <a:off x="5039413" y="2141900"/>
            <a:ext cx="2148965" cy="646331"/>
          </a:xfrm>
          <a:prstGeom prst="rect">
            <a:avLst/>
          </a:prstGeom>
          <a:noFill/>
        </p:spPr>
        <p:txBody>
          <a:bodyPr wrap="square" rtlCol="0">
            <a:spAutoFit/>
          </a:bodyPr>
          <a:lstStyle/>
          <a:p>
            <a:pPr algn="ctr"/>
            <a:r>
              <a:rPr lang="en-US" b="1" dirty="0">
                <a:solidFill>
                  <a:schemeClr val="accent4">
                    <a:lumMod val="60000"/>
                    <a:lumOff val="40000"/>
                  </a:schemeClr>
                </a:solidFill>
                <a:effectLst>
                  <a:outerShdw blurRad="50800" dist="25400" dir="5400000" sx="103000" sy="103000" algn="ctr" rotWithShape="0">
                    <a:srgbClr val="000000"/>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Technology</a:t>
            </a:r>
          </a:p>
          <a:p>
            <a:pPr algn="ctr"/>
            <a:r>
              <a:rPr lang="en-US" b="1" dirty="0">
                <a:solidFill>
                  <a:schemeClr val="accent4">
                    <a:lumMod val="60000"/>
                    <a:lumOff val="40000"/>
                  </a:schemeClr>
                </a:solidFill>
                <a:effectLst>
                  <a:outerShdw blurRad="50800" dist="25400" dir="5400000" sx="103000" sy="103000" algn="ctr" rotWithShape="0">
                    <a:srgbClr val="000000"/>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Valley of Death</a:t>
            </a:r>
          </a:p>
        </p:txBody>
      </p:sp>
      <p:cxnSp>
        <p:nvCxnSpPr>
          <p:cNvPr id="28" name="Straight Arrow Connector 27">
            <a:extLst>
              <a:ext uri="{FF2B5EF4-FFF2-40B4-BE49-F238E27FC236}">
                <a16:creationId xmlns:a16="http://schemas.microsoft.com/office/drawing/2014/main" id="{86EC87AF-6A02-2843-BDD3-C0A2900416E9}"/>
              </a:ext>
            </a:extLst>
          </p:cNvPr>
          <p:cNvCxnSpPr>
            <a:cxnSpLocks/>
          </p:cNvCxnSpPr>
          <p:nvPr/>
        </p:nvCxnSpPr>
        <p:spPr>
          <a:xfrm>
            <a:off x="8429591" y="5458768"/>
            <a:ext cx="1805550" cy="1828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3391E52-902B-5A46-AB44-0756CBD310EE}"/>
              </a:ext>
            </a:extLst>
          </p:cNvPr>
          <p:cNvCxnSpPr>
            <a:cxnSpLocks/>
          </p:cNvCxnSpPr>
          <p:nvPr/>
        </p:nvCxnSpPr>
        <p:spPr>
          <a:xfrm flipH="1">
            <a:off x="5344805" y="5474634"/>
            <a:ext cx="1505005" cy="24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7" name="Freeform 56">
            <a:extLst>
              <a:ext uri="{FF2B5EF4-FFF2-40B4-BE49-F238E27FC236}">
                <a16:creationId xmlns:a16="http://schemas.microsoft.com/office/drawing/2014/main" id="{BF16C79A-11A9-B348-B498-A3FDE2BD9A69}"/>
              </a:ext>
            </a:extLst>
          </p:cNvPr>
          <p:cNvSpPr/>
          <p:nvPr/>
        </p:nvSpPr>
        <p:spPr>
          <a:xfrm>
            <a:off x="5361633" y="3041258"/>
            <a:ext cx="813460" cy="1175658"/>
          </a:xfrm>
          <a:custGeom>
            <a:avLst/>
            <a:gdLst>
              <a:gd name="connsiteX0" fmla="*/ 0 w 813460"/>
              <a:gd name="connsiteY0" fmla="*/ 0 h 1175658"/>
              <a:gd name="connsiteX1" fmla="*/ 0 w 813460"/>
              <a:gd name="connsiteY1" fmla="*/ 1175658 h 1175658"/>
              <a:gd name="connsiteX2" fmla="*/ 813460 w 813460"/>
              <a:gd name="connsiteY2" fmla="*/ 1163782 h 1175658"/>
              <a:gd name="connsiteX3" fmla="*/ 801584 w 813460"/>
              <a:gd name="connsiteY3" fmla="*/ 338447 h 1175658"/>
              <a:gd name="connsiteX4" fmla="*/ 0 w 813460"/>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460" h="1175658">
                <a:moveTo>
                  <a:pt x="0" y="0"/>
                </a:moveTo>
                <a:lnTo>
                  <a:pt x="0" y="1175658"/>
                </a:lnTo>
                <a:lnTo>
                  <a:pt x="813460" y="1163782"/>
                </a:lnTo>
                <a:lnTo>
                  <a:pt x="801584" y="338447"/>
                </a:lnTo>
                <a:lnTo>
                  <a:pt x="0" y="0"/>
                </a:lnTo>
                <a:close/>
              </a:path>
            </a:pathLst>
          </a:cu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a:extLst>
              <a:ext uri="{FF2B5EF4-FFF2-40B4-BE49-F238E27FC236}">
                <a16:creationId xmlns:a16="http://schemas.microsoft.com/office/drawing/2014/main" id="{65D5075F-239A-F544-B736-C9DFE553E20E}"/>
              </a:ext>
            </a:extLst>
          </p:cNvPr>
          <p:cNvSpPr/>
          <p:nvPr/>
        </p:nvSpPr>
        <p:spPr>
          <a:xfrm>
            <a:off x="6216657" y="3379705"/>
            <a:ext cx="783772" cy="843148"/>
          </a:xfrm>
          <a:custGeom>
            <a:avLst/>
            <a:gdLst>
              <a:gd name="connsiteX0" fmla="*/ 0 w 783772"/>
              <a:gd name="connsiteY0" fmla="*/ 0 h 843148"/>
              <a:gd name="connsiteX1" fmla="*/ 0 w 783772"/>
              <a:gd name="connsiteY1" fmla="*/ 843148 h 843148"/>
              <a:gd name="connsiteX2" fmla="*/ 783772 w 783772"/>
              <a:gd name="connsiteY2" fmla="*/ 843148 h 843148"/>
              <a:gd name="connsiteX3" fmla="*/ 783772 w 783772"/>
              <a:gd name="connsiteY3" fmla="*/ 296883 h 843148"/>
              <a:gd name="connsiteX4" fmla="*/ 0 w 783772"/>
              <a:gd name="connsiteY4" fmla="*/ 0 h 84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2" h="843148">
                <a:moveTo>
                  <a:pt x="0" y="0"/>
                </a:moveTo>
                <a:lnTo>
                  <a:pt x="0" y="843148"/>
                </a:lnTo>
                <a:lnTo>
                  <a:pt x="783772" y="843148"/>
                </a:lnTo>
                <a:lnTo>
                  <a:pt x="783772" y="296883"/>
                </a:lnTo>
                <a:lnTo>
                  <a:pt x="0" y="0"/>
                </a:lnTo>
                <a:close/>
              </a:path>
            </a:pathLst>
          </a:cu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a:extLst>
              <a:ext uri="{FF2B5EF4-FFF2-40B4-BE49-F238E27FC236}">
                <a16:creationId xmlns:a16="http://schemas.microsoft.com/office/drawing/2014/main" id="{4E79084B-7B57-9E4B-9DCB-043EDF5F1728}"/>
              </a:ext>
            </a:extLst>
          </p:cNvPr>
          <p:cNvSpPr/>
          <p:nvPr/>
        </p:nvSpPr>
        <p:spPr>
          <a:xfrm>
            <a:off x="7374502" y="3664713"/>
            <a:ext cx="819397" cy="552203"/>
          </a:xfrm>
          <a:custGeom>
            <a:avLst/>
            <a:gdLst>
              <a:gd name="connsiteX0" fmla="*/ 0 w 819397"/>
              <a:gd name="connsiteY0" fmla="*/ 0 h 552203"/>
              <a:gd name="connsiteX1" fmla="*/ 813459 w 819397"/>
              <a:gd name="connsiteY1" fmla="*/ 237506 h 552203"/>
              <a:gd name="connsiteX2" fmla="*/ 819397 w 819397"/>
              <a:gd name="connsiteY2" fmla="*/ 540327 h 552203"/>
              <a:gd name="connsiteX3" fmla="*/ 5937 w 819397"/>
              <a:gd name="connsiteY3" fmla="*/ 552203 h 552203"/>
              <a:gd name="connsiteX4" fmla="*/ 0 w 819397"/>
              <a:gd name="connsiteY4" fmla="*/ 0 h 5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397" h="552203">
                <a:moveTo>
                  <a:pt x="0" y="0"/>
                </a:moveTo>
                <a:lnTo>
                  <a:pt x="813459" y="237506"/>
                </a:lnTo>
                <a:lnTo>
                  <a:pt x="819397" y="540327"/>
                </a:lnTo>
                <a:lnTo>
                  <a:pt x="5937" y="552203"/>
                </a:lnTo>
                <a:lnTo>
                  <a:pt x="0" y="0"/>
                </a:lnTo>
                <a:close/>
              </a:path>
            </a:pathLst>
          </a:cu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a:extLst>
              <a:ext uri="{FF2B5EF4-FFF2-40B4-BE49-F238E27FC236}">
                <a16:creationId xmlns:a16="http://schemas.microsoft.com/office/drawing/2014/main" id="{F7DE9361-C647-FE40-9439-F399D88606AC}"/>
              </a:ext>
            </a:extLst>
          </p:cNvPr>
          <p:cNvSpPr/>
          <p:nvPr/>
        </p:nvSpPr>
        <p:spPr>
          <a:xfrm>
            <a:off x="8205774" y="3920032"/>
            <a:ext cx="825335" cy="296884"/>
          </a:xfrm>
          <a:custGeom>
            <a:avLst/>
            <a:gdLst>
              <a:gd name="connsiteX0" fmla="*/ 0 w 825335"/>
              <a:gd name="connsiteY0" fmla="*/ 0 h 296884"/>
              <a:gd name="connsiteX1" fmla="*/ 825335 w 825335"/>
              <a:gd name="connsiteY1" fmla="*/ 178130 h 296884"/>
              <a:gd name="connsiteX2" fmla="*/ 825335 w 825335"/>
              <a:gd name="connsiteY2" fmla="*/ 296884 h 296884"/>
              <a:gd name="connsiteX3" fmla="*/ 0 w 825335"/>
              <a:gd name="connsiteY3" fmla="*/ 296884 h 296884"/>
              <a:gd name="connsiteX4" fmla="*/ 0 w 825335"/>
              <a:gd name="connsiteY4" fmla="*/ 0 h 296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335" h="296884">
                <a:moveTo>
                  <a:pt x="0" y="0"/>
                </a:moveTo>
                <a:lnTo>
                  <a:pt x="825335" y="178130"/>
                </a:lnTo>
                <a:lnTo>
                  <a:pt x="825335" y="296884"/>
                </a:lnTo>
                <a:lnTo>
                  <a:pt x="0" y="296884"/>
                </a:lnTo>
                <a:lnTo>
                  <a:pt x="0" y="0"/>
                </a:lnTo>
                <a:close/>
              </a:path>
            </a:pathLst>
          </a:cu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0737748B-4F0B-9E47-9715-10245D479880}"/>
              </a:ext>
            </a:extLst>
          </p:cNvPr>
          <p:cNvGrpSpPr/>
          <p:nvPr/>
        </p:nvGrpSpPr>
        <p:grpSpPr>
          <a:xfrm>
            <a:off x="4858607" y="5969036"/>
            <a:ext cx="4625481" cy="901974"/>
            <a:chOff x="4858607" y="5969036"/>
            <a:chExt cx="4625481" cy="901974"/>
          </a:xfrm>
        </p:grpSpPr>
        <p:sp>
          <p:nvSpPr>
            <p:cNvPr id="67" name="Pentagon 66">
              <a:extLst>
                <a:ext uri="{FF2B5EF4-FFF2-40B4-BE49-F238E27FC236}">
                  <a16:creationId xmlns:a16="http://schemas.microsoft.com/office/drawing/2014/main" id="{DECBE637-7B51-8B4A-9FF1-40A5739AB9F2}"/>
                </a:ext>
              </a:extLst>
            </p:cNvPr>
            <p:cNvSpPr/>
            <p:nvPr/>
          </p:nvSpPr>
          <p:spPr>
            <a:xfrm>
              <a:off x="5016475" y="5969036"/>
              <a:ext cx="4291144" cy="901974"/>
            </a:xfrm>
            <a:prstGeom prst="homePlate">
              <a:avLst>
                <a:gd name="adj" fmla="val 29408"/>
              </a:avLst>
            </a:prstGeom>
            <a:solidFill>
              <a:schemeClr val="accent2">
                <a:lumMod val="40000"/>
                <a:lumOff val="60000"/>
              </a:schemeClr>
            </a:solidFill>
            <a:ln>
              <a:solidFill>
                <a:schemeClr val="tx1"/>
              </a:solidFill>
            </a:ln>
            <a:effectLst>
              <a:outerShdw blurRad="2921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BE1DBD9B-B2BB-3547-B891-BCA48EF7A58A}"/>
                </a:ext>
              </a:extLst>
            </p:cNvPr>
            <p:cNvSpPr txBox="1"/>
            <p:nvPr/>
          </p:nvSpPr>
          <p:spPr>
            <a:xfrm>
              <a:off x="4858607" y="6043267"/>
              <a:ext cx="4625481" cy="644772"/>
            </a:xfrm>
            <a:prstGeom prst="rect">
              <a:avLst/>
            </a:prstGeom>
            <a:noFill/>
          </p:spPr>
          <p:txBody>
            <a:bodyPr wrap="square" lIns="89896" tIns="44948" rIns="89896" bIns="44948" rtlCol="0">
              <a:spAutoFit/>
            </a:bodyPr>
            <a:lstStyle/>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COMMERCIAL/APPLICATIONS</a:t>
              </a:r>
            </a:p>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µG DEMO PROOF OF CONCEPT &amp; QUALITY</a:t>
              </a:r>
              <a:endPar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grpSp>
      <p:grpSp>
        <p:nvGrpSpPr>
          <p:cNvPr id="74" name="Group 73">
            <a:extLst>
              <a:ext uri="{FF2B5EF4-FFF2-40B4-BE49-F238E27FC236}">
                <a16:creationId xmlns:a16="http://schemas.microsoft.com/office/drawing/2014/main" id="{15631EC1-5DE6-E14E-80EA-6428C3B6D6E8}"/>
              </a:ext>
            </a:extLst>
          </p:cNvPr>
          <p:cNvGrpSpPr/>
          <p:nvPr/>
        </p:nvGrpSpPr>
        <p:grpSpPr>
          <a:xfrm>
            <a:off x="1408284" y="5979384"/>
            <a:ext cx="3913780" cy="901974"/>
            <a:chOff x="1408284" y="5979384"/>
            <a:chExt cx="3913780" cy="901974"/>
          </a:xfrm>
        </p:grpSpPr>
        <p:sp>
          <p:nvSpPr>
            <p:cNvPr id="66" name="Pentagon 65">
              <a:extLst>
                <a:ext uri="{FF2B5EF4-FFF2-40B4-BE49-F238E27FC236}">
                  <a16:creationId xmlns:a16="http://schemas.microsoft.com/office/drawing/2014/main" id="{43660E47-354A-994F-9D79-31DBF176F54E}"/>
                </a:ext>
              </a:extLst>
            </p:cNvPr>
            <p:cNvSpPr/>
            <p:nvPr/>
          </p:nvSpPr>
          <p:spPr>
            <a:xfrm>
              <a:off x="1408284" y="5979384"/>
              <a:ext cx="3913780" cy="901974"/>
            </a:xfrm>
            <a:prstGeom prst="homePlate">
              <a:avLst>
                <a:gd name="adj" fmla="val 2940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A0A4B434-5EC2-9A45-8ADD-F786B8C83CD3}"/>
                </a:ext>
              </a:extLst>
            </p:cNvPr>
            <p:cNvSpPr txBox="1"/>
            <p:nvPr/>
          </p:nvSpPr>
          <p:spPr>
            <a:xfrm>
              <a:off x="1561743" y="6170470"/>
              <a:ext cx="3713504" cy="519802"/>
            </a:xfrm>
            <a:prstGeom prst="rect">
              <a:avLst/>
            </a:prstGeom>
            <a:noFill/>
          </p:spPr>
          <p:txBody>
            <a:bodyPr wrap="square" lIns="89896" tIns="44948" rIns="89896" bIns="44948" rtlCol="0">
              <a:spAutoFit/>
            </a:bodyPr>
            <a:lstStyle/>
            <a:p>
              <a:pPr algn="ctr"/>
              <a:r>
                <a:rPr lang="en-US" sz="1588"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and APPLIED RESEARCH</a:t>
              </a:r>
            </a:p>
            <a:p>
              <a:pPr algn="ctr"/>
              <a:r>
                <a:rPr lang="en-US" sz="1200" b="1" dirty="0">
                  <a:solidFill>
                    <a:schemeClr val="accent1">
                      <a:lumMod val="40000"/>
                      <a:lumOff val="6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NASA Biological and Physical Sciences, ISS National Lab</a:t>
              </a:r>
            </a:p>
          </p:txBody>
        </p:sp>
      </p:grpSp>
      <p:sp>
        <p:nvSpPr>
          <p:cNvPr id="62" name="TextBox 61">
            <a:extLst>
              <a:ext uri="{FF2B5EF4-FFF2-40B4-BE49-F238E27FC236}">
                <a16:creationId xmlns:a16="http://schemas.microsoft.com/office/drawing/2014/main" id="{C2141E2C-DB9D-A84F-A19F-0E246757A8CD}"/>
              </a:ext>
            </a:extLst>
          </p:cNvPr>
          <p:cNvSpPr txBox="1"/>
          <p:nvPr/>
        </p:nvSpPr>
        <p:spPr>
          <a:xfrm>
            <a:off x="1407168" y="5692670"/>
            <a:ext cx="9441641" cy="276999"/>
          </a:xfrm>
          <a:prstGeom prst="rect">
            <a:avLst/>
          </a:prstGeom>
          <a:gradFill flip="none" rotWithShape="1">
            <a:gsLst>
              <a:gs pos="0">
                <a:schemeClr val="accent1">
                  <a:lumMod val="40000"/>
                  <a:lumOff val="60000"/>
                </a:schemeClr>
              </a:gs>
              <a:gs pos="33000">
                <a:schemeClr val="accent1">
                  <a:lumMod val="40000"/>
                  <a:lumOff val="60000"/>
                </a:schemeClr>
              </a:gs>
              <a:gs pos="40000">
                <a:schemeClr val="accent2">
                  <a:lumMod val="60000"/>
                  <a:lumOff val="40000"/>
                </a:schemeClr>
              </a:gs>
              <a:gs pos="100000">
                <a:schemeClr val="accent2"/>
              </a:gs>
            </a:gsLst>
            <a:lin ang="0" scaled="1"/>
            <a:tileRect/>
          </a:gradFill>
          <a:ln>
            <a:solidFill>
              <a:schemeClr val="accent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en-US" sz="1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NASA SMD and ISS National Lab        SBIR + STMD Flight Opportunities        </a:t>
            </a:r>
            <a:r>
              <a:rPr lang="en-US" sz="1200" b="1" dirty="0">
                <a:solidFill>
                  <a:schemeClr val="accent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1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ISS National Lab+ ISS NRA &gt; ISS Flight &gt;</a:t>
            </a:r>
          </a:p>
        </p:txBody>
      </p:sp>
      <p:sp>
        <p:nvSpPr>
          <p:cNvPr id="75" name="TextBox 74">
            <a:extLst>
              <a:ext uri="{FF2B5EF4-FFF2-40B4-BE49-F238E27FC236}">
                <a16:creationId xmlns:a16="http://schemas.microsoft.com/office/drawing/2014/main" id="{DB97DC8F-8D79-3A4F-87EF-E1F61008C121}"/>
              </a:ext>
            </a:extLst>
          </p:cNvPr>
          <p:cNvSpPr txBox="1"/>
          <p:nvPr/>
        </p:nvSpPr>
        <p:spPr>
          <a:xfrm>
            <a:off x="7399327" y="2076006"/>
            <a:ext cx="2603618" cy="1477328"/>
          </a:xfrm>
          <a:prstGeom prst="rect">
            <a:avLst/>
          </a:prstGeom>
          <a:noFill/>
        </p:spPr>
        <p:txBody>
          <a:bodyPr wrap="square" rtlCol="0">
            <a:spAutoFit/>
          </a:bodyPr>
          <a:lstStyle/>
          <a:p>
            <a:pPr algn="ctr"/>
            <a:r>
              <a:rPr lang="en-US" b="1" dirty="0">
                <a:solidFill>
                  <a:schemeClr val="accent4">
                    <a:lumMod val="60000"/>
                    <a:lumOff val="40000"/>
                  </a:schemeClr>
                </a:solidFill>
                <a:effectLst>
                  <a:outerShdw blurRad="50800" dist="38100" dir="2700000" algn="tl" rotWithShape="0">
                    <a:prstClr val="black"/>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Manufacturing Process</a:t>
            </a:r>
          </a:p>
          <a:p>
            <a:pPr algn="ctr"/>
            <a:r>
              <a:rPr lang="en-US" b="1" dirty="0">
                <a:solidFill>
                  <a:schemeClr val="accent4">
                    <a:lumMod val="60000"/>
                    <a:lumOff val="40000"/>
                  </a:schemeClr>
                </a:solidFill>
                <a:effectLst>
                  <a:outerShdw blurRad="50800" dist="38100" dir="2700000" algn="tl" rotWithShape="0">
                    <a:prstClr val="black"/>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Valley of Death</a:t>
            </a:r>
          </a:p>
          <a:p>
            <a:pPr algn="ctr"/>
            <a:endParaRPr lang="en-US" b="1" dirty="0">
              <a:solidFill>
                <a:schemeClr val="accent2">
                  <a:lumMod val="60000"/>
                  <a:lumOff val="40000"/>
                </a:schemeClr>
              </a:solidFill>
              <a:effectLst>
                <a:outerShdw blurRad="50800" dist="38100" dir="2700000" algn="tl" rotWithShape="0">
                  <a:prstClr val="black"/>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lgn="ctr"/>
            <a:r>
              <a:rPr lang="en-US" b="1" dirty="0">
                <a:solidFill>
                  <a:schemeClr val="accent2">
                    <a:lumMod val="60000"/>
                    <a:lumOff val="40000"/>
                  </a:schemeClr>
                </a:solidFill>
                <a:effectLst>
                  <a:outerShdw blurRad="50800" dist="38100" dir="2700000" algn="tl" rotWithShape="0">
                    <a:prstClr val="black"/>
                  </a:outerShd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 Space Manufacturing and Scaleup Demos</a:t>
            </a:r>
          </a:p>
        </p:txBody>
      </p:sp>
      <p:sp>
        <p:nvSpPr>
          <p:cNvPr id="76" name="TextBox 75">
            <a:extLst>
              <a:ext uri="{FF2B5EF4-FFF2-40B4-BE49-F238E27FC236}">
                <a16:creationId xmlns:a16="http://schemas.microsoft.com/office/drawing/2014/main" id="{147EF3CD-6FFB-5C4B-B03F-B3FBD648A29D}"/>
              </a:ext>
            </a:extLst>
          </p:cNvPr>
          <p:cNvSpPr txBox="1"/>
          <p:nvPr/>
        </p:nvSpPr>
        <p:spPr>
          <a:xfrm>
            <a:off x="9235042" y="3795513"/>
            <a:ext cx="2863994" cy="307777"/>
          </a:xfrm>
          <a:prstGeom prst="rect">
            <a:avLst/>
          </a:prstGeom>
          <a:noFill/>
        </p:spPr>
        <p:txBody>
          <a:bodyPr wrap="square" rtlCol="0">
            <a:spAutoFit/>
          </a:bodyPr>
          <a:lstStyle/>
          <a:p>
            <a:r>
              <a:rPr lang="en-US" sz="1400" b="1" dirty="0">
                <a:solidFill>
                  <a:schemeClr val="accent6">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Primarily Private Investors</a:t>
            </a:r>
          </a:p>
        </p:txBody>
      </p:sp>
      <p:sp>
        <p:nvSpPr>
          <p:cNvPr id="10" name="TextBox 9">
            <a:extLst>
              <a:ext uri="{FF2B5EF4-FFF2-40B4-BE49-F238E27FC236}">
                <a16:creationId xmlns:a16="http://schemas.microsoft.com/office/drawing/2014/main" id="{36F794CC-137A-4DED-C855-008BD44D0B48}"/>
              </a:ext>
            </a:extLst>
          </p:cNvPr>
          <p:cNvSpPr txBox="1"/>
          <p:nvPr/>
        </p:nvSpPr>
        <p:spPr>
          <a:xfrm rot="16200000">
            <a:off x="1334734" y="2699856"/>
            <a:ext cx="1489129" cy="369332"/>
          </a:xfrm>
          <a:prstGeom prst="rect">
            <a:avLst/>
          </a:prstGeom>
          <a:noFill/>
        </p:spPr>
        <p:txBody>
          <a:bodyPr wrap="square" rtlCol="0">
            <a:spAutoFit/>
          </a:bodyPr>
          <a:lstStyle/>
          <a:p>
            <a:pPr algn="ctr"/>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DISCOVERY</a:t>
            </a:r>
          </a:p>
        </p:txBody>
      </p:sp>
      <p:sp>
        <p:nvSpPr>
          <p:cNvPr id="17" name="TextBox 16">
            <a:extLst>
              <a:ext uri="{FF2B5EF4-FFF2-40B4-BE49-F238E27FC236}">
                <a16:creationId xmlns:a16="http://schemas.microsoft.com/office/drawing/2014/main" id="{638536F2-6B27-EA28-D129-0D3BBB8802E0}"/>
              </a:ext>
            </a:extLst>
          </p:cNvPr>
          <p:cNvSpPr txBox="1"/>
          <p:nvPr/>
        </p:nvSpPr>
        <p:spPr>
          <a:xfrm rot="16200000">
            <a:off x="2931056" y="3075914"/>
            <a:ext cx="1489129" cy="369332"/>
          </a:xfrm>
          <a:prstGeom prst="rect">
            <a:avLst/>
          </a:prstGeom>
          <a:noFill/>
        </p:spPr>
        <p:txBody>
          <a:bodyPr wrap="square" rtlCol="0">
            <a:spAutoFit/>
          </a:bodyPr>
          <a:lstStyle/>
          <a:p>
            <a:pPr algn="ctr"/>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LAB POC</a:t>
            </a:r>
          </a:p>
        </p:txBody>
      </p:sp>
      <p:sp>
        <p:nvSpPr>
          <p:cNvPr id="18" name="TextBox 17">
            <a:extLst>
              <a:ext uri="{FF2B5EF4-FFF2-40B4-BE49-F238E27FC236}">
                <a16:creationId xmlns:a16="http://schemas.microsoft.com/office/drawing/2014/main" id="{2753DCA4-181C-A695-7055-87037750770E}"/>
              </a:ext>
            </a:extLst>
          </p:cNvPr>
          <p:cNvSpPr txBox="1"/>
          <p:nvPr/>
        </p:nvSpPr>
        <p:spPr>
          <a:xfrm>
            <a:off x="5324583" y="3538846"/>
            <a:ext cx="868635" cy="646331"/>
          </a:xfrm>
          <a:prstGeom prst="rect">
            <a:avLst/>
          </a:prstGeom>
          <a:noFill/>
        </p:spPr>
        <p:txBody>
          <a:bodyPr wrap="square" rtlCol="0">
            <a:spAutoFit/>
          </a:bodyPr>
          <a:lstStyle/>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SPACE</a:t>
            </a:r>
          </a:p>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POC</a:t>
            </a:r>
          </a:p>
        </p:txBody>
      </p:sp>
      <p:sp>
        <p:nvSpPr>
          <p:cNvPr id="68" name="TextBox 67">
            <a:extLst>
              <a:ext uri="{FF2B5EF4-FFF2-40B4-BE49-F238E27FC236}">
                <a16:creationId xmlns:a16="http://schemas.microsoft.com/office/drawing/2014/main" id="{67A16E14-CCDD-7A07-9D1F-33A8940BA3FE}"/>
              </a:ext>
            </a:extLst>
          </p:cNvPr>
          <p:cNvSpPr txBox="1"/>
          <p:nvPr/>
        </p:nvSpPr>
        <p:spPr>
          <a:xfrm>
            <a:off x="5200424" y="5323165"/>
            <a:ext cx="4890336" cy="307777"/>
          </a:xfrm>
          <a:prstGeom prst="rect">
            <a:avLst/>
          </a:prstGeom>
          <a:noFill/>
        </p:spPr>
        <p:txBody>
          <a:bodyPr wrap="square" rtlCol="0">
            <a:spAutoFit/>
          </a:bodyPr>
          <a:lstStyle/>
          <a:p>
            <a:pPr algn="ctr"/>
            <a:r>
              <a:rPr lang="en-US" sz="1400" b="1" dirty="0">
                <a:solidFill>
                  <a:schemeClr val="accent2">
                    <a:lumMod val="60000"/>
                    <a:lumOff val="4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Flights on ISS </a:t>
            </a:r>
          </a:p>
        </p:txBody>
      </p:sp>
      <p:pic>
        <p:nvPicPr>
          <p:cNvPr id="77" name="Picture 76" descr="Logo&#10;&#10;Description automatically generated">
            <a:extLst>
              <a:ext uri="{FF2B5EF4-FFF2-40B4-BE49-F238E27FC236}">
                <a16:creationId xmlns:a16="http://schemas.microsoft.com/office/drawing/2014/main" id="{5F9C6D4B-1BDE-FA3D-ECC1-00C0220B61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341" y="5738818"/>
            <a:ext cx="941635" cy="863165"/>
          </a:xfrm>
          <a:prstGeom prst="rect">
            <a:avLst/>
          </a:prstGeom>
        </p:spPr>
      </p:pic>
      <p:sp>
        <p:nvSpPr>
          <p:cNvPr id="80" name="TextBox 79">
            <a:extLst>
              <a:ext uri="{FF2B5EF4-FFF2-40B4-BE49-F238E27FC236}">
                <a16:creationId xmlns:a16="http://schemas.microsoft.com/office/drawing/2014/main" id="{14BFA057-F492-5C29-2021-436F7B42BA69}"/>
              </a:ext>
            </a:extLst>
          </p:cNvPr>
          <p:cNvSpPr txBox="1"/>
          <p:nvPr/>
        </p:nvSpPr>
        <p:spPr>
          <a:xfrm>
            <a:off x="6175079" y="3569797"/>
            <a:ext cx="868635" cy="646331"/>
          </a:xfrm>
          <a:prstGeom prst="rect">
            <a:avLst/>
          </a:prstGeom>
          <a:noFill/>
        </p:spPr>
        <p:txBody>
          <a:bodyPr wrap="square" rtlCol="0">
            <a:spAutoFit/>
          </a:bodyPr>
          <a:lstStyle/>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SPACE</a:t>
            </a:r>
          </a:p>
          <a:p>
            <a:pPr algn="ct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DEMO</a:t>
            </a:r>
          </a:p>
        </p:txBody>
      </p:sp>
      <p:pic>
        <p:nvPicPr>
          <p:cNvPr id="81" name="Picture 80">
            <a:extLst>
              <a:ext uri="{FF2B5EF4-FFF2-40B4-BE49-F238E27FC236}">
                <a16:creationId xmlns:a16="http://schemas.microsoft.com/office/drawing/2014/main" id="{3B291041-F32B-196A-61D2-D91E84AD89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9017" y="5644379"/>
            <a:ext cx="1633604" cy="1052041"/>
          </a:xfrm>
          <a:prstGeom prst="rect">
            <a:avLst/>
          </a:prstGeom>
        </p:spPr>
      </p:pic>
    </p:spTree>
    <p:extLst>
      <p:ext uri="{BB962C8B-B14F-4D97-AF65-F5344CB8AC3E}">
        <p14:creationId xmlns:p14="http://schemas.microsoft.com/office/powerpoint/2010/main" val="363678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DD2D28-D6C2-1CF9-71A7-1AAB2F2A6EEA}"/>
              </a:ext>
            </a:extLst>
          </p:cNvPr>
          <p:cNvSpPr>
            <a:spLocks noGrp="1"/>
          </p:cNvSpPr>
          <p:nvPr>
            <p:ph type="title"/>
          </p:nvPr>
        </p:nvSpPr>
        <p:spPr>
          <a:xfrm>
            <a:off x="2375609" y="1787674"/>
            <a:ext cx="8147713" cy="3081242"/>
          </a:xfrm>
        </p:spPr>
        <p:txBody>
          <a:bodyPr vert="horz" lIns="91440" tIns="45720" rIns="91440" bIns="45720" rtlCol="0" anchor="ctr">
            <a:normAutofit/>
          </a:bodyPr>
          <a:lstStyle/>
          <a:p>
            <a:pPr algn="ctr"/>
            <a:r>
              <a:rPr lang="en-US" sz="4800" kern="12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So … about Space and Materials …</a:t>
            </a:r>
            <a:br>
              <a:rPr lang="en-US" sz="4800" kern="12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br>
              <a:rPr lang="en-US" sz="4800" kern="12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r>
              <a:rPr lang="en-US" sz="4800" kern="12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What’s Different Now?</a:t>
            </a:r>
          </a:p>
        </p:txBody>
      </p:sp>
      <p:pic>
        <p:nvPicPr>
          <p:cNvPr id="3" name="Picture 2" descr="Logo&#10;&#10;Description automatically generated">
            <a:extLst>
              <a:ext uri="{FF2B5EF4-FFF2-40B4-BE49-F238E27FC236}">
                <a16:creationId xmlns:a16="http://schemas.microsoft.com/office/drawing/2014/main" id="{B70E3902-CB51-B91F-FEFF-FED2F6A043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0444" y="155718"/>
            <a:ext cx="844361" cy="773998"/>
          </a:xfrm>
          <a:prstGeom prst="rect">
            <a:avLst/>
          </a:prstGeom>
        </p:spPr>
      </p:pic>
    </p:spTree>
    <p:extLst>
      <p:ext uri="{BB962C8B-B14F-4D97-AF65-F5344CB8AC3E}">
        <p14:creationId xmlns:p14="http://schemas.microsoft.com/office/powerpoint/2010/main" val="396784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7841-59E3-4E30-88D4-D0FBE7B0D88F}"/>
              </a:ext>
            </a:extLst>
          </p:cNvPr>
          <p:cNvSpPr>
            <a:spLocks noGrp="1"/>
          </p:cNvSpPr>
          <p:nvPr>
            <p:ph type="title"/>
          </p:nvPr>
        </p:nvSpPr>
        <p:spPr>
          <a:xfrm>
            <a:off x="838200" y="136526"/>
            <a:ext cx="10515600" cy="1325563"/>
          </a:xfrm>
        </p:spPr>
        <p:txBody>
          <a:bodyPr/>
          <a:lstStyle/>
          <a:p>
            <a:r>
              <a:rPr lang="en-US" dirty="0"/>
              <a:t>507 Crystals Grown in Space since 1973</a:t>
            </a:r>
          </a:p>
        </p:txBody>
      </p:sp>
      <p:sp>
        <p:nvSpPr>
          <p:cNvPr id="4" name="TextBox 3">
            <a:extLst>
              <a:ext uri="{FF2B5EF4-FFF2-40B4-BE49-F238E27FC236}">
                <a16:creationId xmlns:a16="http://schemas.microsoft.com/office/drawing/2014/main" id="{338A25BA-EB4A-CF8F-66A4-DE86A31D50A5}"/>
              </a:ext>
            </a:extLst>
          </p:cNvPr>
          <p:cNvSpPr txBox="1"/>
          <p:nvPr/>
        </p:nvSpPr>
        <p:spPr>
          <a:xfrm>
            <a:off x="713603" y="1265708"/>
            <a:ext cx="10864678" cy="646331"/>
          </a:xfrm>
          <a:prstGeom prst="rect">
            <a:avLst/>
          </a:prstGeom>
          <a:noFill/>
        </p:spPr>
        <p:txBody>
          <a:bodyPr wrap="square">
            <a:spAutoFit/>
          </a:bodyPr>
          <a:lstStyle/>
          <a:p>
            <a:r>
              <a:rPr lang="en-US" b="0" i="0" dirty="0">
                <a:solidFill>
                  <a:srgbClr val="222222"/>
                </a:solidFill>
                <a:effectLst/>
                <a:latin typeface="Arial" panose="020B0604020202020204" pitchFamily="34" charset="0"/>
              </a:rPr>
              <a:t>Updates to the data of microgravity crystallization have upheld the conclusions of the preliminary report: microgravity was a beneficial environment for crystallization regardless of crystal type. </a:t>
            </a:r>
            <a:endParaRPr lang="en-US" dirty="0"/>
          </a:p>
        </p:txBody>
      </p:sp>
      <p:pic>
        <p:nvPicPr>
          <p:cNvPr id="6" name="Picture 5" descr="A screenshot of a graph&#10;&#10;Description automatically generated">
            <a:extLst>
              <a:ext uri="{FF2B5EF4-FFF2-40B4-BE49-F238E27FC236}">
                <a16:creationId xmlns:a16="http://schemas.microsoft.com/office/drawing/2014/main" id="{FCA38C7A-84BC-61BD-E9F2-CA75E07B9C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0825" y="2132335"/>
            <a:ext cx="7772400" cy="4032039"/>
          </a:xfrm>
          <a:prstGeom prst="rect">
            <a:avLst/>
          </a:prstGeom>
        </p:spPr>
      </p:pic>
      <p:sp>
        <p:nvSpPr>
          <p:cNvPr id="8" name="TextBox 7">
            <a:extLst>
              <a:ext uri="{FF2B5EF4-FFF2-40B4-BE49-F238E27FC236}">
                <a16:creationId xmlns:a16="http://schemas.microsoft.com/office/drawing/2014/main" id="{0777A4C7-F110-877C-9CBE-CDAFCDD73820}"/>
              </a:ext>
            </a:extLst>
          </p:cNvPr>
          <p:cNvSpPr txBox="1"/>
          <p:nvPr/>
        </p:nvSpPr>
        <p:spPr>
          <a:xfrm>
            <a:off x="383061" y="6401615"/>
            <a:ext cx="10577383" cy="369332"/>
          </a:xfrm>
          <a:prstGeom prst="rect">
            <a:avLst/>
          </a:prstGeom>
          <a:noFill/>
        </p:spPr>
        <p:txBody>
          <a:bodyPr wrap="square">
            <a:spAutoFit/>
          </a:bodyPr>
          <a:lstStyle/>
          <a:p>
            <a:pPr marL="515938" lvl="3" indent="0" algn="ctr">
              <a:spcBef>
                <a:spcPts val="0"/>
              </a:spcBef>
              <a:buNone/>
            </a:pPr>
            <a:r>
              <a:rPr lang="en-US" sz="1800" dirty="0">
                <a:latin typeface="Times New Roman" panose="02020603050405020304" pitchFamily="18" charset="0"/>
                <a:ea typeface="Helvetica Neue Condensed" panose="02000503000000020004" pitchFamily="2" charset="0"/>
                <a:cs typeface="Times New Roman" panose="02020603050405020304" pitchFamily="18" charset="0"/>
              </a:rPr>
              <a:t>Microgravity Crystal Formation. Crystals 2024, 14(1), 12; </a:t>
            </a:r>
            <a:r>
              <a:rPr lang="en-US" sz="1800" dirty="0" err="1">
                <a:latin typeface="Times New Roman" panose="02020603050405020304" pitchFamily="18" charset="0"/>
                <a:ea typeface="Helvetica Neue Condensed" panose="02000503000000020004" pitchFamily="2" charset="0"/>
                <a:cs typeface="Times New Roman" panose="02020603050405020304" pitchFamily="18" charset="0"/>
              </a:rPr>
              <a:t>doi.org</a:t>
            </a:r>
            <a:r>
              <a:rPr lang="en-US" sz="1800" dirty="0">
                <a:latin typeface="Times New Roman" panose="02020603050405020304" pitchFamily="18" charset="0"/>
                <a:ea typeface="Helvetica Neue Condensed" panose="02000503000000020004" pitchFamily="2" charset="0"/>
                <a:cs typeface="Times New Roman" panose="02020603050405020304" pitchFamily="18" charset="0"/>
              </a:rPr>
              <a:t>/10.3390/cryst14010012</a:t>
            </a:r>
          </a:p>
        </p:txBody>
      </p:sp>
      <p:pic>
        <p:nvPicPr>
          <p:cNvPr id="9" name="Picture 8" descr="Logo&#10;&#10;Description automatically generated">
            <a:extLst>
              <a:ext uri="{FF2B5EF4-FFF2-40B4-BE49-F238E27FC236}">
                <a16:creationId xmlns:a16="http://schemas.microsoft.com/office/drawing/2014/main" id="{FDB4ED35-87CD-9BA0-5AE1-5803D28A3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0444" y="155718"/>
            <a:ext cx="844361" cy="773998"/>
          </a:xfrm>
          <a:prstGeom prst="rect">
            <a:avLst/>
          </a:prstGeom>
        </p:spPr>
      </p:pic>
      <p:grpSp>
        <p:nvGrpSpPr>
          <p:cNvPr id="11" name="Group 10">
            <a:extLst>
              <a:ext uri="{FF2B5EF4-FFF2-40B4-BE49-F238E27FC236}">
                <a16:creationId xmlns:a16="http://schemas.microsoft.com/office/drawing/2014/main" id="{C84504D0-7091-4F47-66A3-98B477875434}"/>
              </a:ext>
            </a:extLst>
          </p:cNvPr>
          <p:cNvGrpSpPr/>
          <p:nvPr/>
        </p:nvGrpSpPr>
        <p:grpSpPr>
          <a:xfrm>
            <a:off x="12356" y="6174375"/>
            <a:ext cx="11822866" cy="666210"/>
            <a:chOff x="12356" y="6174375"/>
            <a:chExt cx="11822866" cy="666210"/>
          </a:xfrm>
        </p:grpSpPr>
        <p:pic>
          <p:nvPicPr>
            <p:cNvPr id="12" name="Picture 11">
              <a:extLst>
                <a:ext uri="{FF2B5EF4-FFF2-40B4-BE49-F238E27FC236}">
                  <a16:creationId xmlns:a16="http://schemas.microsoft.com/office/drawing/2014/main" id="{F67F3332-AA39-4ED4-03C9-BDC4017EB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2822" y="6174375"/>
              <a:ext cx="7772400" cy="659266"/>
            </a:xfrm>
            <a:prstGeom prst="rect">
              <a:avLst/>
            </a:prstGeom>
          </p:spPr>
        </p:pic>
        <p:pic>
          <p:nvPicPr>
            <p:cNvPr id="13" name="Picture 12">
              <a:extLst>
                <a:ext uri="{FF2B5EF4-FFF2-40B4-BE49-F238E27FC236}">
                  <a16:creationId xmlns:a16="http://schemas.microsoft.com/office/drawing/2014/main" id="{87244F1F-B24F-1895-AD59-4C86C051A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6" y="6181319"/>
              <a:ext cx="7772400" cy="659266"/>
            </a:xfrm>
            <a:prstGeom prst="rect">
              <a:avLst/>
            </a:prstGeom>
          </p:spPr>
        </p:pic>
      </p:grpSp>
    </p:spTree>
    <p:extLst>
      <p:ext uri="{BB962C8B-B14F-4D97-AF65-F5344CB8AC3E}">
        <p14:creationId xmlns:p14="http://schemas.microsoft.com/office/powerpoint/2010/main" val="159697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TotalTime>
  <Words>1680</Words>
  <Application>Microsoft Macintosh PowerPoint</Application>
  <PresentationFormat>Widescreen</PresentationFormat>
  <Paragraphs>178</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 Narrow</vt:lpstr>
      <vt:lpstr>Calibri</vt:lpstr>
      <vt:lpstr>Gill Sans MT</vt:lpstr>
      <vt:lpstr>Helvetica</vt:lpstr>
      <vt:lpstr>Helvetica Neue</vt:lpstr>
      <vt:lpstr>Helvetica Neue Condensed</vt:lpstr>
      <vt:lpstr>Helvetica Neue Thin</vt:lpstr>
      <vt:lpstr>Helvetica Neue UltraLight</vt:lpstr>
      <vt:lpstr>Times New Roman</vt:lpstr>
      <vt:lpstr>Office Theme</vt:lpstr>
      <vt:lpstr>InSpace Manufacturing What’s Different Now?</vt:lpstr>
      <vt:lpstr>How is Gravity Impeding US Industry?</vt:lpstr>
      <vt:lpstr> NASA ESO Findings 2014 Demand Trends     in High Tech  </vt:lpstr>
      <vt:lpstr>Turning Discoveries into Applications for the Benefit of All Biomanufacturing &amp; Advanced Materials in Low-Earth Orbit</vt:lpstr>
      <vt:lpstr>PowerPoint Presentation</vt:lpstr>
      <vt:lpstr>InSPA - In Space for Earth</vt:lpstr>
      <vt:lpstr>PowerPoint Presentation</vt:lpstr>
      <vt:lpstr>So … about Space and Materials …  What’s Different Now?</vt:lpstr>
      <vt:lpstr>507 Crystals Grown in Space since 1973</vt:lpstr>
      <vt:lpstr>507 Crystals Grown in Space –  Improvement in more than one parameter</vt:lpstr>
      <vt:lpstr>PowerPoint Presentation</vt:lpstr>
      <vt:lpstr>495 Crystals Grown in Microgravity Compared to Earth Over Past 50 Years</vt:lpstr>
      <vt:lpstr>It takes a village</vt:lpstr>
      <vt:lpstr>NASA InSPA and ISS National Lab  Proposal Opportunities</vt:lpstr>
      <vt:lpstr>   NASA InSPA   Butler University Microgravity Crystal Database Downloads </vt:lpstr>
      <vt:lpstr>For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InSpace Production Applications (InSPA)</dc:title>
  <dc:creator>Harper, Lynn D. (ARC-DI)</dc:creator>
  <cp:lastModifiedBy>Harper, Lynn D. (ARC-DI)</cp:lastModifiedBy>
  <cp:revision>79</cp:revision>
  <dcterms:created xsi:type="dcterms:W3CDTF">2023-03-17T20:23:43Z</dcterms:created>
  <dcterms:modified xsi:type="dcterms:W3CDTF">2024-01-23T22:11:52Z</dcterms:modified>
</cp:coreProperties>
</file>