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582_A1D7A5AA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7" r:id="rId5"/>
    <p:sldId id="1449" r:id="rId6"/>
    <p:sldId id="347" r:id="rId7"/>
    <p:sldId id="1428" r:id="rId8"/>
    <p:sldId id="1427" r:id="rId9"/>
    <p:sldId id="1410" r:id="rId10"/>
    <p:sldId id="1430" r:id="rId11"/>
    <p:sldId id="1434" r:id="rId12"/>
    <p:sldId id="1439" r:id="rId13"/>
    <p:sldId id="1413" r:id="rId14"/>
    <p:sldId id="1447" r:id="rId15"/>
    <p:sldId id="1431" r:id="rId16"/>
    <p:sldId id="1443" r:id="rId17"/>
    <p:sldId id="1442" r:id="rId18"/>
    <p:sldId id="1440" r:id="rId19"/>
    <p:sldId id="1441" r:id="rId20"/>
    <p:sldId id="1445" r:id="rId21"/>
    <p:sldId id="1444" r:id="rId22"/>
    <p:sldId id="14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019111-E80A-ACC2-1653-7C4F12334D26}" name="Laura Gonzalez Llamazares" initials="LL" userId="eYiduNHjomW9HL7zqaCd0ignxXTBXnYX7pB3dcLyrwI=" providerId="None"/>
  <p188:author id="{6B4540D9-62FA-2E41-142D-338703A7AB5C}" name="Tanya Kanigan" initials="TK" userId="4AFHLiPZ98bBbVSuHg4hxygcqoAASEk50ze2Psozmc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EBDC6-24BF-4BA3-9F2F-E9A125E20A36}" v="297" dt="2024-02-15T13:25:37.077"/>
    <p1510:client id="{1DCB18F5-8071-45F9-82D8-37028927481D}" v="1706" dt="2024-02-13T15:15:05.433"/>
    <p1510:client id="{3C71FA55-A3CF-4ED4-A10C-E0402CFFB566}" v="18" dt="2024-02-13T15:26:06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27"/>
  </p:normalViewPr>
  <p:slideViewPr>
    <p:cSldViewPr snapToGrid="0">
      <p:cViewPr varScale="1">
        <p:scale>
          <a:sx n="110" d="100"/>
          <a:sy n="110" d="100"/>
        </p:scale>
        <p:origin x="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Gonzalez Llamazares" clId="Web-{0A7EBDC6-24BF-4BA3-9F2F-E9A125E20A36}"/>
    <pc:docChg chg="addSld delSld modSld">
      <pc:chgData name="Laura Gonzalez Llamazares" userId="" providerId="" clId="Web-{0A7EBDC6-24BF-4BA3-9F2F-E9A125E20A36}" dt="2024-02-15T13:25:37.077" v="283" actId="20577"/>
      <pc:docMkLst>
        <pc:docMk/>
      </pc:docMkLst>
      <pc:sldChg chg="modSp">
        <pc:chgData name="Laura Gonzalez Llamazares" userId="" providerId="" clId="Web-{0A7EBDC6-24BF-4BA3-9F2F-E9A125E20A36}" dt="2024-02-15T09:02:08.107" v="24"/>
        <pc:sldMkLst>
          <pc:docMk/>
          <pc:sldMk cId="2715264426" sldId="1410"/>
        </pc:sldMkLst>
        <pc:graphicFrameChg chg="mod modGraphic">
          <ac:chgData name="Laura Gonzalez Llamazares" userId="" providerId="" clId="Web-{0A7EBDC6-24BF-4BA3-9F2F-E9A125E20A36}" dt="2024-02-15T09:02:08.107" v="24"/>
          <ac:graphicFrameMkLst>
            <pc:docMk/>
            <pc:sldMk cId="2715264426" sldId="1410"/>
            <ac:graphicFrameMk id="8" creationId="{25CFBB23-62F4-3FE6-6B89-D6C864250A6A}"/>
          </ac:graphicFrameMkLst>
        </pc:graphicFrameChg>
      </pc:sldChg>
      <pc:sldChg chg="modSp">
        <pc:chgData name="Laura Gonzalez Llamazares" userId="" providerId="" clId="Web-{0A7EBDC6-24BF-4BA3-9F2F-E9A125E20A36}" dt="2024-02-15T08:57:56.054" v="0" actId="20577"/>
        <pc:sldMkLst>
          <pc:docMk/>
          <pc:sldMk cId="151570507" sldId="1427"/>
        </pc:sldMkLst>
        <pc:spChg chg="mod">
          <ac:chgData name="Laura Gonzalez Llamazares" userId="" providerId="" clId="Web-{0A7EBDC6-24BF-4BA3-9F2F-E9A125E20A36}" dt="2024-02-15T08:57:56.054" v="0" actId="20577"/>
          <ac:spMkLst>
            <pc:docMk/>
            <pc:sldMk cId="151570507" sldId="1427"/>
            <ac:spMk id="2" creationId="{FFFFAD73-5774-75F8-E838-DE694ECB1FA0}"/>
          </ac:spMkLst>
        </pc:spChg>
      </pc:sldChg>
      <pc:sldChg chg="modSp">
        <pc:chgData name="Laura Gonzalez Llamazares" userId="" providerId="" clId="Web-{0A7EBDC6-24BF-4BA3-9F2F-E9A125E20A36}" dt="2024-02-15T12:57:14.313" v="43"/>
        <pc:sldMkLst>
          <pc:docMk/>
          <pc:sldMk cId="1491613130" sldId="1430"/>
        </pc:sldMkLst>
        <pc:graphicFrameChg chg="mod modGraphic">
          <ac:chgData name="Laura Gonzalez Llamazares" userId="" providerId="" clId="Web-{0A7EBDC6-24BF-4BA3-9F2F-E9A125E20A36}" dt="2024-02-15T12:57:14.313" v="43"/>
          <ac:graphicFrameMkLst>
            <pc:docMk/>
            <pc:sldMk cId="1491613130" sldId="1430"/>
            <ac:graphicFrameMk id="8" creationId="{25CFBB23-62F4-3FE6-6B89-D6C864250A6A}"/>
          </ac:graphicFrameMkLst>
        </pc:graphicFrameChg>
      </pc:sldChg>
      <pc:sldChg chg="del">
        <pc:chgData name="Laura Gonzalez Llamazares" userId="" providerId="" clId="Web-{0A7EBDC6-24BF-4BA3-9F2F-E9A125E20A36}" dt="2024-02-15T09:02:25.014" v="25"/>
        <pc:sldMkLst>
          <pc:docMk/>
          <pc:sldMk cId="1013598061" sldId="1438"/>
        </pc:sldMkLst>
      </pc:sldChg>
      <pc:sldChg chg="modSp add del replId">
        <pc:chgData name="Laura Gonzalez Llamazares" userId="" providerId="" clId="Web-{0A7EBDC6-24BF-4BA3-9F2F-E9A125E20A36}" dt="2024-02-15T13:07:53.539" v="193"/>
        <pc:sldMkLst>
          <pc:docMk/>
          <pc:sldMk cId="3250168897" sldId="1448"/>
        </pc:sldMkLst>
        <pc:spChg chg="mod">
          <ac:chgData name="Laura Gonzalez Llamazares" userId="" providerId="" clId="Web-{0A7EBDC6-24BF-4BA3-9F2F-E9A125E20A36}" dt="2024-02-15T12:58:26.425" v="52" actId="20577"/>
          <ac:spMkLst>
            <pc:docMk/>
            <pc:sldMk cId="3250168897" sldId="1448"/>
            <ac:spMk id="2" creationId="{EAF54CB9-7B9E-8C17-D1B2-8E7962059533}"/>
          </ac:spMkLst>
        </pc:spChg>
        <pc:spChg chg="mod">
          <ac:chgData name="Laura Gonzalez Llamazares" userId="" providerId="" clId="Web-{0A7EBDC6-24BF-4BA3-9F2F-E9A125E20A36}" dt="2024-02-15T13:00:51.040" v="112" actId="20577"/>
          <ac:spMkLst>
            <pc:docMk/>
            <pc:sldMk cId="3250168897" sldId="1448"/>
            <ac:spMk id="9" creationId="{C074BF63-08C5-FD53-327B-00FBB1E12B10}"/>
          </ac:spMkLst>
        </pc:spChg>
      </pc:sldChg>
      <pc:sldChg chg="modSp add replId">
        <pc:chgData name="Laura Gonzalez Llamazares" userId="" providerId="" clId="Web-{0A7EBDC6-24BF-4BA3-9F2F-E9A125E20A36}" dt="2024-02-15T13:25:37.077" v="283" actId="20577"/>
        <pc:sldMkLst>
          <pc:docMk/>
          <pc:sldMk cId="706009516" sldId="1449"/>
        </pc:sldMkLst>
        <pc:spChg chg="mod">
          <ac:chgData name="Laura Gonzalez Llamazares" userId="" providerId="" clId="Web-{0A7EBDC6-24BF-4BA3-9F2F-E9A125E20A36}" dt="2024-02-15T13:25:37.077" v="283" actId="20577"/>
          <ac:spMkLst>
            <pc:docMk/>
            <pc:sldMk cId="706009516" sldId="1449"/>
            <ac:spMk id="9" creationId="{C074BF63-08C5-FD53-327B-00FBB1E12B10}"/>
          </ac:spMkLst>
        </pc:spChg>
      </pc:sldChg>
    </pc:docChg>
  </pc:docChgLst>
</pc:chgInfo>
</file>

<file path=ppt/comments/modernComment_582_A1D7A5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0E37DE-72ED-43F0-94A1-BC1863086196}" authorId="{6B4540D9-62FA-2E41-142D-338703A7AB5C}" status="resolved" created="2024-02-08T16:08:29.64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15264426" sldId="1410"/>
      <ac:graphicFrameMk id="8" creationId="{25CFBB23-62F4-3FE6-6B89-D6C864250A6A}"/>
      <ac:tblMk/>
      <ac:tcMk rowId="3115904441" colId="3274140124"/>
      <ac:txMk cp="0" len="3">
        <ac:context len="4" hash="3092839"/>
      </ac:txMk>
    </ac:txMkLst>
    <p188:pos x="11200660" y="2004873"/>
    <p188:txBody>
      <a:bodyPr/>
      <a:lstStyle/>
      <a:p>
        <a:r>
          <a:rPr lang="en-US"/>
          <a:t>We should remove this if we cannot confirm that ESA Payload Masters program will be funded in 2024.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2-09T09:43:08.969" authorId="{7A019111-E80A-ACC2-1653-7C4F12334D26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25BF9-4A5D-4C11-ABFF-49F5F53EC132}" type="datetimeFigureOut"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D72D2-6103-42DA-92EB-1F016AF28A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E3B8B-D4EB-3393-FF55-A86B56C5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EEC01-C23C-A117-F6D6-CC6924943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A7C6F-1D9B-1176-AE10-D5CF620F6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8302A-9254-36CB-DE80-C5D02A2F8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3834C-39D5-D04B-BE15-65309A1BF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1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E3B8B-D4EB-3393-FF55-A86B56C5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EEC01-C23C-A117-F6D6-CC6924943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A7C6F-1D9B-1176-AE10-D5CF620F6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8302A-9254-36CB-DE80-C5D02A2F8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3834C-39D5-D04B-BE15-65309A1BF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E3B8B-D4EB-3393-FF55-A86B56C5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EEC01-C23C-A117-F6D6-CC6924943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A7C6F-1D9B-1176-AE10-D5CF620F6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8302A-9254-36CB-DE80-C5D02A2F8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3834C-39D5-D04B-BE15-65309A1BF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eral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B70E2-1E19-EC06-CB73-DA1F41D9F1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800">
                <a:solidFill>
                  <a:srgbClr val="71B2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13574-98C3-323C-2D38-181454DEAA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548640"/>
          </a:xfrm>
        </p:spPr>
        <p:txBody>
          <a:bodyPr anchor="ctr"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Date: DD Month YYYY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C6D08-03FD-D5DC-FB63-898400B6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6B13-755E-48E6-8E64-0DCD17D8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EBE9FCA-12E4-0171-3864-419619E8481F}"/>
              </a:ext>
            </a:extLst>
          </p:cNvPr>
          <p:cNvSpPr/>
          <p:nvPr userDrawn="1"/>
        </p:nvSpPr>
        <p:spPr>
          <a:xfrm>
            <a:off x="3124200" y="4242753"/>
            <a:ext cx="5943600" cy="63711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1B254"/>
              </a:gs>
              <a:gs pos="85000">
                <a:srgbClr val="71B254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FE07E9-3544-BA70-9C00-D7C7462371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363" y="4243388"/>
            <a:ext cx="5387975" cy="63658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Meeting Purpose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B0DB-662D-DCAE-3A57-2878A770F5C5}"/>
              </a:ext>
            </a:extLst>
          </p:cNvPr>
          <p:cNvSpPr/>
          <p:nvPr userDrawn="1"/>
        </p:nvSpPr>
        <p:spPr>
          <a:xfrm>
            <a:off x="489857" y="6008914"/>
            <a:ext cx="1665514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8BA6-1D73-3238-BF98-12A48EA74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22E44-B4A7-C70E-D8A1-7DFBBA2D7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25BE3-B662-E57F-DA6C-DE4DC7670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8CE86-28B0-ACFC-CC33-AD5C0CD1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8BFFE-9B69-72FF-944E-AAF5A87F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B70E2-1E19-EC06-CB73-DA1F41D9F1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>
            <a:lvl1pPr algn="ctr">
              <a:defRPr sz="8800">
                <a:solidFill>
                  <a:srgbClr val="71B2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C6D08-03FD-D5DC-FB63-898400B6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6B13-755E-48E6-8E64-0DCD17D8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9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ICE Cube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B70E2-1E19-EC06-CB73-DA1F41D9F1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800">
                <a:solidFill>
                  <a:srgbClr val="71B2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13574-98C3-323C-2D38-181454DEAA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548640"/>
          </a:xfrm>
        </p:spPr>
        <p:txBody>
          <a:bodyPr anchor="ctr"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Date: DD Month YYYY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C6D08-03FD-D5DC-FB63-898400B6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6B13-755E-48E6-8E64-0DCD17D8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42F1FCD4-176D-C878-7AFF-35967396CA56}"/>
              </a:ext>
            </a:extLst>
          </p:cNvPr>
          <p:cNvSpPr/>
          <p:nvPr userDrawn="1"/>
        </p:nvSpPr>
        <p:spPr>
          <a:xfrm>
            <a:off x="3124200" y="4242753"/>
            <a:ext cx="5943600" cy="63711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1B254"/>
              </a:gs>
              <a:gs pos="85000">
                <a:srgbClr val="71B254"/>
              </a:gs>
            </a:gsLst>
            <a:lin ang="5400000" scaled="1"/>
          </a:gradFill>
          <a:ln>
            <a:noFill/>
          </a:ln>
          <a:effectLst>
            <a:outerShdw blurRad="889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C2F32F-6DE3-F073-5413-F6C2164112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7465" y="4243388"/>
            <a:ext cx="5377070" cy="636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Meeting purpose</a:t>
            </a:r>
          </a:p>
        </p:txBody>
      </p:sp>
    </p:spTree>
    <p:extLst>
      <p:ext uri="{BB962C8B-B14F-4D97-AF65-F5344CB8AC3E}">
        <p14:creationId xmlns:p14="http://schemas.microsoft.com/office/powerpoint/2010/main" val="370102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FEC4B-F39C-8ABF-E998-2473EF05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1C70B-91E9-3932-E9F2-FC86F0891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0EDF-5304-8A8C-C3A2-DF9B2BD8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FF7FD-7BFA-CA9E-D389-4AC044B3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91EE-A7D3-9F52-5698-87272C97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31046-0527-1A3C-91D3-9300C7999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220C0-3F2C-900E-9517-2FB4218C4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0A081-6C4B-08D0-2134-831E7B55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0EA66-9BFC-51AF-EDD3-61083E93BE5E}"/>
              </a:ext>
            </a:extLst>
          </p:cNvPr>
          <p:cNvSpPr/>
          <p:nvPr userDrawn="1"/>
        </p:nvSpPr>
        <p:spPr>
          <a:xfrm>
            <a:off x="489857" y="6008914"/>
            <a:ext cx="1665514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2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3047D-CFB2-5644-8AE7-8861836F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7CAA-3057-E9F7-7BE2-0B0768548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D1BF2-E91A-1095-4FF5-FF34E6B5D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B0582-5CD7-D168-98BB-80ED4A41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AA437-071B-E278-CAA7-209BBE07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4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8752-1B28-366E-4E56-E89F5C2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63CAC-FA93-BF18-9848-F874F5DCD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4A46B-71B9-B802-648B-9DFEEF24B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DAE64-19A1-8C69-E7B2-6887D2AF4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0F95-7224-5D40-9C10-7D3A68730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8611E0-26E3-70DB-8E5E-3CBC624B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9FFDCF-5A10-8D0A-EE41-177C7214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9C62-5E2F-EB4A-C0A7-9300AC31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E9B44-DCB7-64FC-4D97-0E2585F2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9B0BE-3BBC-D42B-E202-E03F69DB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E0A156-EB21-EE21-C3AA-56780615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AF95A-EF2D-D9C5-B55E-E5EB1A42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9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C0454-E4AD-E9D5-8634-F01568A3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AA4FE-1889-91DF-14BE-D90205CD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785BD-FDC4-B96B-EB6E-ADF152287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B8AFE-43A7-6CB5-E2FB-7FA9EC1B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F549-A6D6-42C6-9205-766398521995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388B1-0CBD-7EEC-1418-90FB7FC9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CD7130-B46E-8492-EDB9-6340FC50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4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C0FAD-2D76-B0EA-C42F-963F177A9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BFB88-1642-19A8-8F67-085E86690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AF549-A6D6-42C6-9205-766398521995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EC90D-A7FB-95CD-742C-39B2DB1C5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3628-2CEF-4105-860B-6D37F59E2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laura-scm/30min" TargetMode="External"/><Relationship Id="rId2" Type="http://schemas.openxmlformats.org/officeDocument/2006/relationships/hyperlink" Target="mailto:laura@spacecommatters.com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PTS_PRODEX_PROSSE_RE_001010_Regulamento-PROSSE_PT_v03.pdf&#8203;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innospace-masters.de/challenge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ukri.org/opportunity/funding-for-early-stage-development-of-new-healthcare-interventions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ukri.org/opportunity/uk-japan-engineering-biology-for-novel-therapies-and-diagnostics-research-collaboration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logy.esa.int/page/funding-your-ideas" TargetMode="External"/><Relationship Id="rId2" Type="http://schemas.openxmlformats.org/officeDocument/2006/relationships/hyperlink" Target="https://www.esa.int/Education/ESA_Academy_Experiments_programme/How_to_apply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echnology.esa.int/page/funding-your-ideas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ekanetwork.org/open-calls/eurostars-funding-programme-2024-call-7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pernicus.eu/en/opportunities/education/copernicus-academy" TargetMode="External"/><Relationship Id="rId3" Type="http://schemas.microsoft.com/office/2018/10/relationships/comments" Target="../comments/modernComment_582_A1D7A5AA.xml"/><Relationship Id="rId7" Type="http://schemas.openxmlformats.org/officeDocument/2006/relationships/hyperlink" Target="https://www.afcea.org/european-stem-grants-program#:~:text=The%20AFCEA%20Educational%20Foundation%20is,learning%20opportunities%20in%20their%20classrooms.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dusac.eu/" TargetMode="External"/><Relationship Id="rId5" Type="http://schemas.openxmlformats.org/officeDocument/2006/relationships/hyperlink" Target="https://ec.europa.eu/info/funding-tenders/opportunities/portal/screen/opportunities/topic-details/horizon-eie-2024-connect-02-01" TargetMode="External"/><Relationship Id="rId4" Type="http://schemas.openxmlformats.org/officeDocument/2006/relationships/hyperlink" Target="https://erasmus-plus.ec.europa.eu/funding-call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.int/Education/ESA_Academy_Experiments_programme/How_to_appl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sa.int/Education/ESA_Academy/Current_opportunities_for_university_students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technology.esa.int/page/funding-your-idea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elgra.org/wp-content/uploads/2024/02/ELGRA-RESEARCH-PRIZE-2023-24ext.pdf" TargetMode="External"/><Relationship Id="rId7" Type="http://schemas.openxmlformats.org/officeDocument/2006/relationships/hyperlink" Target="https://www.elgra.org/" TargetMode="External"/><Relationship Id="rId2" Type="http://schemas.openxmlformats.org/officeDocument/2006/relationships/hyperlink" Target="https://www.elgra.org/abstract-submission-portal-for-the-2024-european-low-gravity-research-association-elgra-meeting-is-live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sites.google.com/site/studentelgra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space-masters.de/challeng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hared.outlook.inky.com/link?domain=www.ukri.org&amp;t=h.eJxtjsFugzAQRH8l4lxjEwwkOeVXNmYxW4zXWpuiqOq_N0TqrbeRZvTmfVebhOp2quZSUr5pve97vS1CNYvXnBJL2SKVp94W9QkJosLoKSIKRa8exIH9U00sKvIXBlVmFEiEWUEc1UjgI-dCLivBjCBuVo5DgAcLFOKoq49TtRwGEcvr07aDbRujA2wC95zAoeN1hVJQcv2KGoazuRproZ0MdNZOHXSXrrf96FrrzKSbwfTN0LRXU58vBx4P_Ep-w1BPKIL0h4aUArm3yBt-rMdj_X_78wtg5meF.MEYCIQDTdtNS_svwUHR2AYupxQBuBnX38YKhJI0_cfMwPmZFbgIhAKeQuWkJLysNcTwwWrwd4H17f137L0WkiP0nJUkJqJXO" TargetMode="External"/><Relationship Id="rId4" Type="http://schemas.openxmlformats.org/officeDocument/2006/relationships/hyperlink" Target="https://shared.outlook.inky.com/link?domain=www.ukri.org&amp;t=h.eJxtzk1uwyAQBeCrRKzLjwO2k6x6lREebBQMaIBYUdW711TqrruR3ptv5os1CuxxYVutuTykPI5DtCd5kWiVKedEtUVf39K1uPi4cpeII1B481JhRb7gC0PKO8bKk-MRD74hhLpZIOQ-VqTXmfkUi2QfF_bs1yLW0zd6NnpQMkAj-CwZLNq071DPnSLOUcJ8VXdlDGinYDTGjTDexslMi9XGKieHWU3DPOi7Etdb57Hzu18bBuGQCP0fDTkHb-H3k4739tLb_6ffP6X9X94.MEYCIQDF3kK34bhzdMtji6wdXF3YHQMjzEEyXeKmT9OB14QCjAIhAL4nBkO1dHbIWP8dBbj-8NSCuolUFdx98kqP6BHR284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08C3-DBD9-0FE9-C452-ED588A46E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ICE Cubes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F50D5-CE25-3601-D2C8-1DE5E1525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15 February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E53CA-3A76-C09E-2BD5-38F297EED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8314" y="4243388"/>
            <a:ext cx="5903089" cy="636587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Educational Opportunities in Low Earth Orbit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4DD0F7-AEF4-DF74-5D7F-30618328404D}"/>
              </a:ext>
            </a:extLst>
          </p:cNvPr>
          <p:cNvSpPr/>
          <p:nvPr/>
        </p:nvSpPr>
        <p:spPr>
          <a:xfrm>
            <a:off x="489857" y="6008914"/>
            <a:ext cx="1665514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16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CA999-3F50-9ADC-F830-7CAC8B6A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9BB6-15C0-81B8-B511-01C27B4E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89" y="473669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bas Neue"/>
              </a:rPr>
              <a:t>Discussion:</a:t>
            </a:r>
            <a:endParaRPr lang="en-US" dirty="0">
              <a:solidFill>
                <a:srgbClr val="71B25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49E85-3E7C-E8EC-1120-15C05A6830F4}"/>
              </a:ext>
            </a:extLst>
          </p:cNvPr>
          <p:cNvSpPr txBox="1"/>
          <p:nvPr/>
        </p:nvSpPr>
        <p:spPr>
          <a:xfrm>
            <a:off x="1150539" y="3544486"/>
            <a:ext cx="107340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gency FB" panose="020B0503020202020204" pitchFamily="34" charset="77"/>
              </a:rPr>
              <a:t>What are your project concepts?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gency FB" panose="020B0503020202020204" pitchFamily="34" charset="77"/>
              </a:rPr>
              <a:t>What are the educational grants you currently work with and how can we “</a:t>
            </a:r>
            <a:r>
              <a:rPr lang="en-US" sz="2800" dirty="0" err="1">
                <a:latin typeface="Agency FB" panose="020B0503020202020204" pitchFamily="34" charset="77"/>
              </a:rPr>
              <a:t>flybolize</a:t>
            </a:r>
            <a:r>
              <a:rPr lang="en-US" sz="2800" dirty="0">
                <a:latin typeface="Agency FB" panose="020B0503020202020204" pitchFamily="34" charset="77"/>
              </a:rPr>
              <a:t>” them?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gency FB" panose="020B0503020202020204" pitchFamily="34" charset="77"/>
              </a:rPr>
              <a:t>Questions! </a:t>
            </a:r>
          </a:p>
        </p:txBody>
      </p:sp>
    </p:spTree>
    <p:extLst>
      <p:ext uri="{BB962C8B-B14F-4D97-AF65-F5344CB8AC3E}">
        <p14:creationId xmlns:p14="http://schemas.microsoft.com/office/powerpoint/2010/main" val="73295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CA999-3F50-9ADC-F830-7CAC8B6A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9BB6-15C0-81B8-B511-01C27B4E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75" y="2005013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>
                <a:latin typeface="Bebas Neue"/>
              </a:rPr>
              <a:t>Thank you for your attention</a:t>
            </a:r>
            <a:br>
              <a:rPr lang="en-US" dirty="0">
                <a:latin typeface="Bebas Neue"/>
              </a:rPr>
            </a:br>
            <a:endParaRPr lang="en-US">
              <a:solidFill>
                <a:srgbClr val="71B254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03DBCAB-2851-FB85-3276-03E8E5C65C8B}"/>
              </a:ext>
            </a:extLst>
          </p:cNvPr>
          <p:cNvSpPr txBox="1">
            <a:spLocks/>
          </p:cNvSpPr>
          <p:nvPr/>
        </p:nvSpPr>
        <p:spPr>
          <a:xfrm>
            <a:off x="7057280" y="5086096"/>
            <a:ext cx="4887450" cy="12462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Contact us!</a:t>
            </a:r>
          </a:p>
          <a:p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laura@spacecommatters.com</a:t>
            </a:r>
            <a:endParaRPr lang="en-US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>
                <a:solidFill>
                  <a:schemeClr val="accent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https://calendly.com/laura-scm/30min</a:t>
            </a:r>
            <a:endParaRPr lang="en-US" dirty="0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accen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2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CA999-3F50-9ADC-F830-7CAC8B6A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9BB6-15C0-81B8-B511-01C27B4E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75" y="2005013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1B254"/>
                </a:solidFill>
                <a:latin typeface="Bebas Neue"/>
              </a:rPr>
              <a:t>Back up slides</a:t>
            </a:r>
            <a:endParaRPr lang="en-US" dirty="0">
              <a:solidFill>
                <a:srgbClr val="71B254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03DBCAB-2851-FB85-3276-03E8E5C65C8B}"/>
              </a:ext>
            </a:extLst>
          </p:cNvPr>
          <p:cNvSpPr txBox="1">
            <a:spLocks/>
          </p:cNvSpPr>
          <p:nvPr/>
        </p:nvSpPr>
        <p:spPr>
          <a:xfrm>
            <a:off x="7413811" y="5504328"/>
            <a:ext cx="4433047" cy="457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92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FFDD7-AE15-880D-3F6F-3DE8D063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4CB9-7B9E-8C17-D1B2-8E796205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Bebas Neue"/>
              </a:rPr>
              <a:t>PORTUGAL</a:t>
            </a:r>
            <a:r>
              <a:rPr lang="en-US" dirty="0">
                <a:latin typeface="Bebas Neue"/>
              </a:rPr>
              <a:t>: PROSSE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74BF63-08C5-FD53-327B-00FBB1E12B10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10515600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>
                <a:ea typeface="+mn-lt"/>
                <a:cs typeface="+mn-lt"/>
              </a:rPr>
              <a:t>PROSSE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Portuguese Space Agency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Call open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Due Date: 29th of March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Maximum budget per project: 280k €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Maximum duration of the project: 36 months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Focus: activities related to the use of space analog facilities and locations,</a:t>
            </a:r>
            <a:r>
              <a:rPr lang="en-US" sz="2000" b="1" dirty="0">
                <a:ea typeface="+mn-lt"/>
                <a:cs typeface="+mn-lt"/>
              </a:rPr>
              <a:t> microgravity platforms</a:t>
            </a:r>
            <a:r>
              <a:rPr lang="en-US" sz="2000" dirty="0">
                <a:ea typeface="+mn-lt"/>
                <a:cs typeface="+mn-lt"/>
              </a:rPr>
              <a:t>, radiation facilities, or the </a:t>
            </a:r>
            <a:r>
              <a:rPr lang="en-US" sz="2000" b="1" dirty="0">
                <a:ea typeface="+mn-lt"/>
                <a:cs typeface="+mn-lt"/>
              </a:rPr>
              <a:t>International Space Station</a:t>
            </a:r>
            <a:r>
              <a:rPr lang="en-US" sz="2000" dirty="0">
                <a:ea typeface="+mn-lt"/>
                <a:cs typeface="+mn-lt"/>
              </a:rPr>
              <a:t> itself that can lead to relevant </a:t>
            </a:r>
            <a:r>
              <a:rPr lang="en-US" sz="2000" b="1" dirty="0">
                <a:ea typeface="+mn-lt"/>
                <a:cs typeface="+mn-lt"/>
              </a:rPr>
              <a:t>developments for space exploration or conduct research</a:t>
            </a:r>
            <a:r>
              <a:rPr lang="en-US" sz="2000" dirty="0">
                <a:ea typeface="+mn-lt"/>
                <a:cs typeface="+mn-lt"/>
              </a:rPr>
              <a:t> and development for other sectors, such as the pharmaceutical sector, benefiting from the unique conditions of space.</a:t>
            </a:r>
          </a:p>
          <a:p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algn="r"/>
            <a:r>
              <a:rPr lang="en-US" sz="2000" dirty="0">
                <a:ea typeface="+mn-lt"/>
                <a:cs typeface="+mn-lt"/>
                <a:hlinkClick r:id="rId2"/>
              </a:rPr>
              <a:t>http://PTS_PRODEX_PROSSE_RE_001010_Regulamento-PROSSE_PT_v03.pdf​</a:t>
            </a:r>
            <a:endParaRPr lang="en-US" sz="2000" dirty="0">
              <a:cs typeface="Calibri"/>
            </a:endParaRPr>
          </a:p>
          <a:p>
            <a:pPr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69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FFDD7-AE15-880D-3F6F-3DE8D063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4CB9-7B9E-8C17-D1B2-8E796205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/>
                </a:solidFill>
                <a:latin typeface="Bebas Neue"/>
              </a:rPr>
              <a:t>germany</a:t>
            </a:r>
            <a:r>
              <a:rPr lang="en-US" dirty="0">
                <a:latin typeface="Bebas Neue"/>
              </a:rPr>
              <a:t>: </a:t>
            </a:r>
            <a:r>
              <a:rPr lang="en-US" dirty="0" err="1">
                <a:latin typeface="Bebas Neue"/>
              </a:rPr>
              <a:t>INNOspace</a:t>
            </a:r>
            <a:r>
              <a:rPr lang="en-US" dirty="0">
                <a:solidFill>
                  <a:srgbClr val="000000"/>
                </a:solidFill>
                <a:latin typeface="Bebas Neue"/>
              </a:rPr>
              <a:t> Masters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74BF63-08C5-FD53-327B-00FBB1E12B10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10515600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  <a:ea typeface="+mn-lt"/>
                <a:cs typeface="+mn-lt"/>
              </a:rPr>
              <a:t>INNOspace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 Masters</a:t>
            </a:r>
            <a:endParaRPr lang="en-US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German Space Agency, DLR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Submission phase starts: 15 February 2024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Submission phase and ends: 23 April 2024</a:t>
            </a:r>
            <a:endParaRPr lang="en-US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Possible funding for each project: EUR 500,000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Period: Up to 2 years</a:t>
            </a:r>
            <a:endParaRPr lang="en-US" sz="2100" dirty="0">
              <a:solidFill>
                <a:srgbClr val="808080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ea typeface="Calibri" panose="020F0502020204030204"/>
                <a:cs typeface="Calibri" panose="020F0502020204030204"/>
              </a:rPr>
              <a:t>Ideas</a:t>
            </a:r>
            <a:r>
              <a:rPr lang="en-US" sz="2100" dirty="0">
                <a:ea typeface="+mn-lt"/>
                <a:cs typeface="+mn-lt"/>
              </a:rPr>
              <a:t> can range from basic applied research up to </a:t>
            </a:r>
            <a:r>
              <a:rPr lang="en-US" sz="2100" b="1" dirty="0">
                <a:ea typeface="+mn-lt"/>
                <a:cs typeface="+mn-lt"/>
              </a:rPr>
              <a:t>technology demonstrators.</a:t>
            </a:r>
            <a:endParaRPr lang="en-US" sz="2100" b="1" dirty="0">
              <a:solidFill>
                <a:srgbClr val="808080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This year’s DLR Challenge impulse </a:t>
            </a:r>
            <a:r>
              <a:rPr lang="en-US" sz="2000" b="1" dirty="0">
                <a:ea typeface="+mn-lt"/>
                <a:cs typeface="+mn-lt"/>
              </a:rPr>
              <a:t>topics </a:t>
            </a:r>
            <a:r>
              <a:rPr lang="en-US" sz="2000" dirty="0">
                <a:ea typeface="+mn-lt"/>
                <a:cs typeface="+mn-lt"/>
              </a:rPr>
              <a:t>include, but are not limited to: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Digital technologies for and from space, e.g. artificial intelligence, swarm intelligence and visual computing; quantum innovation for space; intelligent &amp; connected sensor systems; and more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On-orbit economy, e.g. development of novel materials or pharmaceutical agents in microgravity;</a:t>
            </a:r>
            <a:r>
              <a:rPr lang="en-US" sz="2000" dirty="0">
                <a:ea typeface="+mn-lt"/>
                <a:cs typeface="+mn-lt"/>
              </a:rPr>
              <a:t> autonomous orbital manufacturing processes; and more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Sustainability in space and for Earth, e.g. space debris protection and mitigation; advance monitoring of environmental and social sustainability on Earth; and more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Biotechnologies for space and Earth, e.g. bioprocessing methods for in-space nutrient extraction from crops or (food) waste; tissue engineering in microgravity; </a:t>
            </a:r>
            <a:r>
              <a:rPr lang="en-US" sz="2000" dirty="0">
                <a:ea typeface="+mn-lt"/>
                <a:cs typeface="+mn-lt"/>
              </a:rPr>
              <a:t>and more</a:t>
            </a:r>
          </a:p>
          <a:p>
            <a:pPr algn="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  <a:hlinkClick r:id="rId2"/>
              </a:rPr>
              <a:t>https</a:t>
            </a:r>
            <a:r>
              <a:rPr lang="en-US" sz="2000" dirty="0">
                <a:ea typeface="+mn-lt"/>
                <a:cs typeface="+mn-lt"/>
                <a:hlinkClick r:id="rId2"/>
              </a:rPr>
              <a:t>://innospace-masters.de/challenges/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CEAD6AC-060F-2F81-5640-6AE13700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712" y="365988"/>
            <a:ext cx="4954930" cy="1004225"/>
          </a:xfrm>
          <a:prstGeom prst="rect">
            <a:avLst/>
          </a:prstGeom>
        </p:spPr>
      </p:pic>
      <p:pic>
        <p:nvPicPr>
          <p:cNvPr id="4" name="Picture 3" descr="A blue screen with white text&#10;&#10;Description automatically generated">
            <a:extLst>
              <a:ext uri="{FF2B5EF4-FFF2-40B4-BE49-F238E27FC236}">
                <a16:creationId xmlns:a16="http://schemas.microsoft.com/office/drawing/2014/main" id="{C32E0773-C306-3322-EEB4-8D8F97CF6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541" y="1132837"/>
            <a:ext cx="2305653" cy="27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43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16665-90ED-E170-6F75-C54ED49B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D7E8-DBC6-6365-6A9E-8F37D1303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Bebas Neue"/>
              </a:rPr>
              <a:t>UK</a:t>
            </a:r>
            <a:r>
              <a:rPr lang="en-US" dirty="0">
                <a:latin typeface="Bebas Neue"/>
              </a:rPr>
              <a:t>: UKRI NEW HEALTHCARE INTERVENTIONS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D136A5-09B7-6F52-592F-64926DE8B31C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10515600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ea typeface="+mn-lt"/>
                <a:cs typeface="+mn-lt"/>
              </a:rPr>
              <a:t>Funding for early stage development of new healthcare interventions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</a:t>
            </a:r>
            <a:r>
              <a:rPr lang="en-GB" sz="2000" dirty="0">
                <a:ea typeface="+mn-lt"/>
                <a:cs typeface="+mn-lt"/>
              </a:rPr>
              <a:t>UK Research and Innovation (UKRI), </a:t>
            </a:r>
            <a:r>
              <a:rPr lang="en-US" sz="2000" dirty="0">
                <a:ea typeface="+mn-lt"/>
                <a:cs typeface="+mn-lt"/>
              </a:rPr>
              <a:t>Medical Research Council (MRC)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Due Date: 13</a:t>
            </a:r>
            <a:r>
              <a:rPr lang="en-US" sz="2000" baseline="30000" dirty="0">
                <a:ea typeface="+mn-lt"/>
                <a:cs typeface="+mn-lt"/>
              </a:rPr>
              <a:t>th</a:t>
            </a:r>
            <a:r>
              <a:rPr lang="en-US" sz="2000" dirty="0">
                <a:ea typeface="+mn-lt"/>
                <a:cs typeface="+mn-lt"/>
              </a:rPr>
              <a:t> of March 2024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Budget per project: £50k -300k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Project duration: Between 6 and 24 months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Focus areas:</a:t>
            </a:r>
            <a:endParaRPr lang="en-US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Generate critical preliminary data to build confidence in the development strategy for a new medicine, repurposed medicine, medical device, diagnostic test, or other medical intervention development.</a:t>
            </a:r>
          </a:p>
          <a:p>
            <a:pPr>
              <a:lnSpc>
                <a:spcPct val="110000"/>
              </a:lnSpc>
            </a:pPr>
            <a:endParaRPr lang="en-US" sz="2000" dirty="0">
              <a:ea typeface="+mn-lt"/>
              <a:cs typeface="+mn-lt"/>
              <a:hlinkClick r:id="rId2"/>
            </a:endParaRPr>
          </a:p>
          <a:p>
            <a:pPr>
              <a:lnSpc>
                <a:spcPct val="110000"/>
              </a:lnSpc>
            </a:pPr>
            <a:endParaRPr lang="en-US" sz="2000" dirty="0">
              <a:ea typeface="+mn-lt"/>
              <a:cs typeface="+mn-lt"/>
              <a:hlinkClick r:id="rId2"/>
            </a:endParaRPr>
          </a:p>
          <a:p>
            <a:pPr algn="r">
              <a:lnSpc>
                <a:spcPct val="110000"/>
              </a:lnSpc>
            </a:pPr>
            <a:endParaRPr lang="en-US" sz="2000" dirty="0">
              <a:ea typeface="+mn-lt"/>
              <a:cs typeface="+mn-lt"/>
              <a:hlinkClick r:id="rId2"/>
            </a:endParaRPr>
          </a:p>
          <a:p>
            <a:pPr algn="r">
              <a:lnSpc>
                <a:spcPct val="110000"/>
              </a:lnSpc>
            </a:pPr>
            <a:r>
              <a:rPr lang="en-US" sz="2000" dirty="0">
                <a:ea typeface="+mn-lt"/>
                <a:cs typeface="+mn-lt"/>
                <a:hlinkClick r:id="rId2"/>
              </a:rPr>
              <a:t>https://www.ukri.org/opportunity/funding-for-early-stage-development-of-new-healthcare-interventions/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56D82C34-7F00-D371-28BA-1A16B390A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571" y="315430"/>
            <a:ext cx="3148220" cy="10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6A445-062B-9CC5-E939-3C6B8E2F8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00D6F-3199-9937-B154-39B01B3F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Bebas Neue"/>
              </a:rPr>
              <a:t>UK</a:t>
            </a:r>
            <a:r>
              <a:rPr lang="en-US" dirty="0">
                <a:latin typeface="Bebas Neue"/>
              </a:rPr>
              <a:t>: UKRI Japan collaboration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333A45-451B-961A-6D65-87B1B5D3D807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10515600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b="1" dirty="0"/>
              <a:t>UK Japan Engineering Biology for Novel Therapies and Diagnostics Research Collaboration</a:t>
            </a:r>
            <a:endParaRPr lang="en-US" sz="2000" b="1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</a:t>
            </a:r>
            <a:r>
              <a:rPr lang="en-GB" sz="2000" dirty="0">
                <a:ea typeface="+mn-lt"/>
                <a:cs typeface="+mn-lt"/>
              </a:rPr>
              <a:t>UK Research and Innovation (UKRI), </a:t>
            </a:r>
            <a:r>
              <a:rPr lang="en-US" sz="2000" dirty="0">
                <a:ea typeface="+mn-lt"/>
                <a:cs typeface="+mn-lt"/>
              </a:rPr>
              <a:t>Medical Research Council (MRC)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Due Date: 16</a:t>
            </a:r>
            <a:r>
              <a:rPr lang="en-US" sz="2000" baseline="30000" dirty="0">
                <a:ea typeface="+mn-lt"/>
                <a:cs typeface="+mn-lt"/>
              </a:rPr>
              <a:t>th</a:t>
            </a:r>
            <a:r>
              <a:rPr lang="en-US" sz="2000" dirty="0">
                <a:ea typeface="+mn-lt"/>
                <a:cs typeface="+mn-lt"/>
              </a:rPr>
              <a:t> of April 2024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Project duration: Up to 3 years 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Looking for internationally competitive, full-scale collaborative and innovative partnerships. 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MRC will provide matched funding and bi-lateral support with the Japan Agency for Medical Research and Development (AMED). MRC will make up to £3 million available in support of the UK components.</a:t>
            </a:r>
          </a:p>
          <a:p>
            <a:pPr marL="285750" indent="-285750">
              <a:lnSpc>
                <a:spcPct val="120000"/>
              </a:lnSpc>
              <a:buFont typeface="Arial,Sans-Serif" panose="020B0604020202020204" pitchFamily="34" charset="0"/>
              <a:buChar char="•"/>
            </a:pPr>
            <a:r>
              <a:rPr lang="en-US" sz="2100" dirty="0">
                <a:ea typeface="+mn-lt"/>
                <a:cs typeface="+mn-lt"/>
              </a:rPr>
              <a:t>Focus: </a:t>
            </a:r>
            <a:r>
              <a:rPr lang="en-US" sz="2100" b="1" dirty="0">
                <a:ea typeface="+mn-lt"/>
                <a:cs typeface="+mn-lt"/>
              </a:rPr>
              <a:t>Research projects focused on engineering biology for novel therapies and diagnostics research. </a:t>
            </a:r>
            <a:endParaRPr lang="en-US" sz="2000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Specific objectives: </a:t>
            </a:r>
          </a:p>
          <a:p>
            <a:pPr marL="800100" lvl="1" indent="-342900">
              <a:lnSpc>
                <a:spcPct val="120000"/>
              </a:lnSpc>
              <a:buFont typeface="Calibri"/>
              <a:buChar char="-"/>
            </a:pPr>
            <a:r>
              <a:rPr lang="en-US" sz="1600" b="1" dirty="0">
                <a:ea typeface="+mn-lt"/>
                <a:cs typeface="+mn-lt"/>
              </a:rPr>
              <a:t>joint academic research projects with the potential to further the field of engineering biology and enable progress towards novel therapies and diagnostics</a:t>
            </a:r>
          </a:p>
          <a:p>
            <a:pPr marL="800100" lvl="1" indent="-342900">
              <a:lnSpc>
                <a:spcPct val="120000"/>
              </a:lnSpc>
              <a:buFont typeface="Calibri"/>
              <a:buChar char="-"/>
            </a:pPr>
            <a:r>
              <a:rPr lang="en-US" sz="1600" dirty="0">
                <a:ea typeface="+mn-lt"/>
                <a:cs typeface="+mn-lt"/>
              </a:rPr>
              <a:t>development of new and enhancement of existing partnerships to foster sustainable research links between the UK and Japan</a:t>
            </a:r>
          </a:p>
          <a:p>
            <a:pPr marL="800100" lvl="1" indent="-342900">
              <a:lnSpc>
                <a:spcPct val="120000"/>
              </a:lnSpc>
              <a:buFont typeface="Calibri"/>
              <a:buChar char="-"/>
            </a:pPr>
            <a:r>
              <a:rPr lang="en-US" sz="1600" dirty="0">
                <a:ea typeface="+mn-lt"/>
                <a:cs typeface="+mn-lt"/>
              </a:rPr>
              <a:t>the exchange of scientists between the two countries, particularly considering the development of the next generation of top researchers that will contribute to the promotion of international talent mobility</a:t>
            </a:r>
          </a:p>
          <a:p>
            <a:pPr marL="800100" lvl="1" indent="-342900">
              <a:lnSpc>
                <a:spcPct val="120000"/>
              </a:lnSpc>
              <a:buFont typeface="Calibri"/>
              <a:buChar char="-"/>
            </a:pPr>
            <a:r>
              <a:rPr lang="en-US" sz="1600" dirty="0">
                <a:ea typeface="+mn-lt"/>
                <a:cs typeface="+mn-lt"/>
              </a:rPr>
              <a:t>knowledge or methodology exchange between the two countries</a:t>
            </a:r>
          </a:p>
          <a:p>
            <a:pPr marL="800100" lvl="1" indent="-342900">
              <a:lnSpc>
                <a:spcPct val="120000"/>
              </a:lnSpc>
              <a:buFont typeface="Calibri"/>
              <a:buChar char="-"/>
            </a:pPr>
            <a:r>
              <a:rPr lang="en-US" sz="1600" b="1" dirty="0">
                <a:ea typeface="+mn-lt"/>
                <a:cs typeface="+mn-lt"/>
              </a:rPr>
              <a:t>complementary access to facilities, resources, and equipment</a:t>
            </a:r>
          </a:p>
          <a:p>
            <a:pPr marL="800100" lvl="1" indent="-342900">
              <a:lnSpc>
                <a:spcPct val="120000"/>
              </a:lnSpc>
              <a:buFont typeface="Calibri"/>
              <a:buChar char="-"/>
            </a:pPr>
            <a:r>
              <a:rPr lang="en-US" sz="1600" dirty="0">
                <a:ea typeface="+mn-lt"/>
                <a:cs typeface="+mn-lt"/>
              </a:rPr>
              <a:t>stronger opportunity for collaborative research and catalysis of further synergy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2"/>
              </a:rPr>
              <a:t>https://www.ukri.org/opportunity/uk-japan-engineering-biology-for-novel-therapies-and-diagnostics-research-collaboration/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6078D5F1-F751-9F0B-B988-6A421360A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571" y="315430"/>
            <a:ext cx="3148220" cy="10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56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ED93F-742A-7A6F-5A91-BD5B608D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0FF7-54DD-1065-F588-E5AB6D5B3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Bebas Neue"/>
              </a:rPr>
              <a:t>ESA</a:t>
            </a:r>
            <a:r>
              <a:rPr lang="en-US" dirty="0">
                <a:latin typeface="Bebas Neue"/>
              </a:rPr>
              <a:t>: ESA Academy Petri 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99B9D7-E4D3-060A-0367-D17ED27DCD21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5026992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ea typeface="+mn-lt"/>
                <a:cs typeface="+mn-lt"/>
              </a:rPr>
              <a:t>ESA Academy Experiments </a:t>
            </a:r>
            <a:endParaRPr lang="en-US" b="1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ESA</a:t>
            </a:r>
          </a:p>
          <a:p>
            <a:pPr marL="285750" indent="-285750">
              <a:lnSpc>
                <a:spcPct val="110000"/>
              </a:lnSpc>
              <a:buFont typeface="Arial,Sans-Serif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Opening date: TBC. Last round closed 3 Dec 2023</a:t>
            </a:r>
            <a:endParaRPr lang="en-US" sz="2000" dirty="0">
              <a:solidFill>
                <a:srgbClr val="808080"/>
              </a:solidFill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Project duration: 1.5 years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Team: 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The core team minimum of six students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The team leader or systems engineer, ensuring the milestones and deadlines of the </a:t>
            </a:r>
            <a:r>
              <a:rPr lang="en-US" sz="2000" dirty="0" err="1">
                <a:ea typeface="+mn-lt"/>
                <a:cs typeface="+mn-lt"/>
              </a:rPr>
              <a:t>programme</a:t>
            </a:r>
            <a:r>
              <a:rPr lang="en-US" sz="2000" dirty="0">
                <a:ea typeface="+mn-lt"/>
                <a:cs typeface="+mn-lt"/>
              </a:rPr>
              <a:t> are met, must be enrolled for at least two more years and is therefore recommended to be a PhD student and must be part of the core team.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/>
              <a:cs typeface="Calibri"/>
            </a:endParaRPr>
          </a:p>
          <a:p>
            <a:pPr>
              <a:lnSpc>
                <a:spcPct val="110000"/>
              </a:lnSpc>
            </a:pPr>
            <a:endParaRPr lang="en-US" sz="2000" dirty="0">
              <a:ea typeface="+mn-lt"/>
              <a:cs typeface="+mn-lt"/>
            </a:endParaRPr>
          </a:p>
          <a:p>
            <a:pPr algn="r">
              <a:lnSpc>
                <a:spcPct val="110000"/>
              </a:lnSpc>
            </a:pPr>
            <a:r>
              <a:rPr lang="en-US" sz="2000" dirty="0">
                <a:ea typeface="+mn-lt"/>
                <a:cs typeface="+mn-lt"/>
                <a:hlinkClick r:id="rId2"/>
              </a:rPr>
              <a:t>https://www.esa.int/Education/ESA_Academy_Experiments_programme/How_to_apply</a:t>
            </a:r>
            <a:endParaRPr lang="en-US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endParaRPr lang="en-US" sz="2000" dirty="0">
              <a:ea typeface="+mn-lt"/>
              <a:cs typeface="+mn-lt"/>
            </a:endParaRPr>
          </a:p>
          <a:p>
            <a:endParaRPr lang="en-US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6852B1-3148-4C33-C3D8-0133EF958589}"/>
              </a:ext>
            </a:extLst>
          </p:cNvPr>
          <p:cNvSpPr txBox="1">
            <a:spLocks/>
          </p:cNvSpPr>
          <p:nvPr/>
        </p:nvSpPr>
        <p:spPr>
          <a:xfrm>
            <a:off x="6491672" y="1766047"/>
            <a:ext cx="5030857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B1B1B"/>
                </a:solidFill>
                <a:latin typeface="Calibri"/>
              </a:rPr>
              <a:t>Open Space Innovation Platform</a:t>
            </a:r>
            <a:endParaRPr lang="en-US" sz="2000" b="1" dirty="0">
              <a:solidFill>
                <a:srgbClr val="1B1B1B"/>
              </a:solidFill>
              <a:effectLst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ESA</a:t>
            </a:r>
            <a:endParaRPr lang="en-US" dirty="0"/>
          </a:p>
          <a:p>
            <a:pPr marL="285750" indent="-285750" font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Call open, f</a:t>
            </a:r>
            <a:r>
              <a:rPr lang="en-GB" sz="2000" dirty="0" err="1">
                <a:ea typeface="+mn-lt"/>
                <a:cs typeface="+mn-lt"/>
              </a:rPr>
              <a:t>unding</a:t>
            </a:r>
            <a:r>
              <a:rPr lang="en-GB" sz="2000" dirty="0">
                <a:ea typeface="+mn-lt"/>
                <a:cs typeface="+mn-lt"/>
              </a:rPr>
              <a:t> for ideas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a typeface="+mn-lt"/>
                <a:cs typeface="+mn-lt"/>
              </a:rPr>
              <a:t>Co-founded research (PhD / post-doctoral0 up to 175k EUR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en-GB" sz="2000" dirty="0">
                <a:ea typeface="+mn-lt"/>
                <a:cs typeface="+mn-lt"/>
                <a:hlinkClick r:id="rId3"/>
              </a:rPr>
              <a:t>https</a:t>
            </a:r>
            <a:r>
              <a:rPr lang="en-GB" sz="2000" dirty="0">
                <a:hlinkClick r:id="rId3"/>
              </a:rPr>
              <a:t>://technology.esa.int/page/funding-your-ideas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54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7284B-124C-6C89-E61B-636998DD0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56F0-F1FD-8F15-CC07-A70AD22C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/>
                </a:solidFill>
                <a:latin typeface="Bebas Neue"/>
              </a:rPr>
              <a:t>esa</a:t>
            </a:r>
            <a:r>
              <a:rPr lang="en-US" dirty="0">
                <a:latin typeface="Bebas Neue"/>
              </a:rPr>
              <a:t>: OSIP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C8CEEE-5147-BE91-6F45-E4E39247552A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10629900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B1B1B"/>
                </a:solidFill>
                <a:latin typeface="Calibri"/>
              </a:rPr>
              <a:t>Open Space Innovation Platform</a:t>
            </a:r>
            <a:endParaRPr lang="en-US" sz="2000" b="1" dirty="0">
              <a:solidFill>
                <a:srgbClr val="1B1B1B"/>
              </a:solidFill>
              <a:effectLst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ESA</a:t>
            </a:r>
            <a:endParaRPr lang="en-US" dirty="0"/>
          </a:p>
          <a:p>
            <a:pPr marL="285750" indent="-285750" font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Call open, f</a:t>
            </a:r>
            <a:r>
              <a:rPr lang="en-GB" sz="2000" dirty="0" err="1">
                <a:ea typeface="+mn-lt"/>
                <a:cs typeface="+mn-lt"/>
              </a:rPr>
              <a:t>unding</a:t>
            </a:r>
            <a:r>
              <a:rPr lang="en-GB" sz="2000" dirty="0">
                <a:ea typeface="+mn-lt"/>
                <a:cs typeface="+mn-lt"/>
              </a:rPr>
              <a:t> for ideas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a typeface="+mn-lt"/>
                <a:cs typeface="+mn-lt"/>
              </a:rPr>
              <a:t>Co-founded research (PhD / post-doctoral0 up to 175k EUR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pPr lvl="8">
              <a:lnSpc>
                <a:spcPct val="110000"/>
              </a:lnSpc>
            </a:pPr>
            <a:r>
              <a:rPr lang="en-GB" sz="2000" dirty="0">
                <a:ea typeface="+mn-lt"/>
                <a:cs typeface="+mn-lt"/>
                <a:hlinkClick r:id="rId2"/>
              </a:rPr>
              <a:t>https</a:t>
            </a:r>
            <a:r>
              <a:rPr lang="en-GB" sz="2000" dirty="0">
                <a:hlinkClick r:id="rId2"/>
              </a:rPr>
              <a:t>://technology.esa.int/page/funding-your-ideas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3" name="Picture 2" descr="A diagram of a circle with text and icons&#10;&#10;Description automatically generated">
            <a:extLst>
              <a:ext uri="{FF2B5EF4-FFF2-40B4-BE49-F238E27FC236}">
                <a16:creationId xmlns:a16="http://schemas.microsoft.com/office/drawing/2014/main" id="{0C4F272D-DCA2-66FA-9DE2-10C014CF5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338" y="166085"/>
            <a:ext cx="3086100" cy="31051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5E842C-A28C-5840-16E1-B26A42134CD5}"/>
              </a:ext>
            </a:extLst>
          </p:cNvPr>
          <p:cNvSpPr txBox="1">
            <a:spLocks/>
          </p:cNvSpPr>
          <p:nvPr/>
        </p:nvSpPr>
        <p:spPr>
          <a:xfrm>
            <a:off x="987878" y="3432922"/>
            <a:ext cx="10629900" cy="3252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ESA</a:t>
            </a:r>
            <a:r>
              <a:rPr lang="en-US" sz="1600" dirty="0">
                <a:latin typeface="Calibri"/>
                <a:ea typeface="+mn-lt"/>
                <a:cs typeface="Calibri"/>
              </a:rPr>
              <a:t> launched OSIP to better serve the emerging needs of the modern space sector. </a:t>
            </a:r>
            <a:endParaRPr lang="en-US" sz="1600" b="1">
              <a:solidFill>
                <a:srgbClr val="1B1B1B"/>
              </a:solidFill>
              <a:latin typeface="Calibri"/>
              <a:ea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Calibri"/>
                <a:ea typeface="+mn-lt"/>
                <a:cs typeface="Calibri"/>
              </a:rPr>
              <a:t>The platform is the main entry point for novel ideas into ESA, both in response to specific problems and through open calls for ideas.</a:t>
            </a:r>
            <a:endParaRPr lang="en-US" sz="1600" b="1">
              <a:solidFill>
                <a:srgbClr val="1B1B1B"/>
              </a:solidFill>
              <a:latin typeface="Calibri"/>
              <a:ea typeface="+mn-lt"/>
              <a:cs typeface="Calibri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latin typeface="Calibri"/>
                <a:ea typeface="+mn-lt"/>
                <a:cs typeface="Calibri"/>
              </a:rPr>
              <a:t>Anybody is welcome to submit ideas for new space technologies and applications via OSIP. 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latin typeface="Calibri"/>
                <a:ea typeface="+mn-lt"/>
                <a:cs typeface="Calibri"/>
              </a:rPr>
              <a:t>The platform supports individuals who wish to contribute to European space research and interact with space industry experts. </a:t>
            </a:r>
            <a:endParaRPr lang="en-US" sz="1600">
              <a:latin typeface="Calibri"/>
              <a:ea typeface="+mn-lt"/>
              <a:cs typeface="Calibri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latin typeface="Calibri"/>
                <a:ea typeface="+mn-lt"/>
                <a:cs typeface="Calibri"/>
              </a:rPr>
              <a:t>Encourages ideas from legal entities interested in interacting with ESA and gaining funding or support for new research activities.</a:t>
            </a:r>
            <a:endParaRPr lang="en-US" sz="1600">
              <a:latin typeface="Calibri"/>
              <a:cs typeface="Calibri"/>
            </a:endParaRPr>
          </a:p>
          <a:p>
            <a:pPr algn="r">
              <a:lnSpc>
                <a:spcPct val="110000"/>
              </a:lnSpc>
            </a:pPr>
            <a:endParaRPr lang="en-GB" sz="2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277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16CF9-AB0D-F158-24BC-DB0EE016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0EE0-0538-9C2D-5C92-E7E98A2D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Bebas Neue"/>
              </a:rPr>
              <a:t>EUROPE</a:t>
            </a:r>
            <a:r>
              <a:rPr lang="en-US" dirty="0">
                <a:latin typeface="Bebas Neue"/>
              </a:rPr>
              <a:t>: eureka 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CAEBDC-4666-813B-C021-0BA6CA32AF09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10515600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i="0" u="none" strike="noStrike" baseline="0" noProof="0" dirty="0" err="1">
                <a:solidFill>
                  <a:srgbClr val="000000"/>
                </a:solidFill>
                <a:latin typeface="Calibri"/>
              </a:rPr>
              <a:t>Eurostars</a:t>
            </a:r>
            <a:r>
              <a:rPr lang="en-US" sz="2000" b="1" i="0" u="none" strike="noStrike" baseline="0" noProof="0" dirty="0">
                <a:solidFill>
                  <a:srgbClr val="000000"/>
                </a:solidFill>
                <a:latin typeface="Calibri"/>
              </a:rPr>
              <a:t> Funding </a:t>
            </a:r>
            <a:r>
              <a:rPr lang="en-US" sz="2000" b="1" dirty="0" err="1">
                <a:solidFill>
                  <a:srgbClr val="000000"/>
                </a:solidFill>
                <a:latin typeface="Calibri"/>
              </a:rPr>
              <a:t>Programme</a:t>
            </a:r>
            <a:endParaRPr lang="en-US" sz="2000" b="1" dirty="0" err="1">
              <a:solidFill>
                <a:schemeClr val="tx1"/>
              </a:solidFill>
              <a:latin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Funding body: EUREKA + HORIZON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Due Date: Sept 2024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ea typeface="+mn-lt"/>
                <a:cs typeface="+mn-lt"/>
              </a:rPr>
              <a:t>Eurostars</a:t>
            </a:r>
            <a:r>
              <a:rPr lang="en-US" sz="2100" dirty="0">
                <a:ea typeface="+mn-lt"/>
                <a:cs typeface="+mn-lt"/>
              </a:rPr>
              <a:t> is a funding instrument that supports innovative SMEs and project partners (large companies, universities, research </a:t>
            </a:r>
            <a:r>
              <a:rPr lang="en-US" sz="2100" dirty="0" err="1">
                <a:ea typeface="+mn-lt"/>
                <a:cs typeface="+mn-lt"/>
              </a:rPr>
              <a:t>organisations</a:t>
            </a:r>
            <a:r>
              <a:rPr lang="en-US" sz="2100" dirty="0">
                <a:ea typeface="+mn-lt"/>
                <a:cs typeface="+mn-lt"/>
              </a:rPr>
              <a:t> and other types of </a:t>
            </a:r>
            <a:r>
              <a:rPr lang="en-US" sz="2100" dirty="0" err="1">
                <a:ea typeface="+mn-lt"/>
                <a:cs typeface="+mn-lt"/>
              </a:rPr>
              <a:t>organisations</a:t>
            </a:r>
            <a:r>
              <a:rPr lang="en-US" sz="2100" dirty="0">
                <a:ea typeface="+mn-lt"/>
                <a:cs typeface="+mn-lt"/>
              </a:rPr>
              <a:t>) by funding </a:t>
            </a:r>
            <a:r>
              <a:rPr lang="en-US" sz="2100" b="1" dirty="0">
                <a:ea typeface="+mn-lt"/>
                <a:cs typeface="+mn-lt"/>
              </a:rPr>
              <a:t>international collaborative R&amp;D and innovation projects</a:t>
            </a:r>
            <a:r>
              <a:rPr lang="en-US" sz="2100" dirty="0">
                <a:ea typeface="+mn-lt"/>
                <a:cs typeface="+mn-lt"/>
              </a:rPr>
              <a:t>. By participating, </a:t>
            </a:r>
            <a:r>
              <a:rPr lang="en-US" sz="2100" dirty="0" err="1">
                <a:ea typeface="+mn-lt"/>
                <a:cs typeface="+mn-lt"/>
              </a:rPr>
              <a:t>organisations</a:t>
            </a:r>
            <a:r>
              <a:rPr lang="en-US" sz="2100" dirty="0">
                <a:ea typeface="+mn-lt"/>
                <a:cs typeface="+mn-lt"/>
              </a:rPr>
              <a:t> can access public funding for international collaborative R&amp;D projects in all fields.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ea typeface="+mn-lt"/>
                <a:cs typeface="+mn-lt"/>
              </a:rPr>
              <a:t>Key: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ea typeface="+mn-lt"/>
                <a:cs typeface="+mn-lt"/>
              </a:rPr>
              <a:t>Define your project idea.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ea typeface="+mn-lt"/>
                <a:cs typeface="+mn-lt"/>
              </a:rPr>
              <a:t>Collaborate internationally, sharing expertise.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ea typeface="+mn-lt"/>
                <a:cs typeface="+mn-lt"/>
              </a:rPr>
              <a:t>Develop products, processes or services that can be easily </a:t>
            </a:r>
            <a:r>
              <a:rPr lang="en-US" sz="2100" dirty="0" err="1">
                <a:ea typeface="+mn-lt"/>
                <a:cs typeface="+mn-lt"/>
              </a:rPr>
              <a:t>commercialised</a:t>
            </a:r>
            <a:r>
              <a:rPr lang="en-US" sz="2100" dirty="0">
                <a:ea typeface="+mn-lt"/>
                <a:cs typeface="+mn-lt"/>
              </a:rPr>
              <a:t>.</a:t>
            </a:r>
          </a:p>
          <a:p>
            <a:pPr algn="r"/>
            <a:endParaRPr lang="en-US" sz="2000" dirty="0">
              <a:ea typeface="+mn-lt"/>
              <a:cs typeface="+mn-lt"/>
            </a:endParaRPr>
          </a:p>
          <a:p>
            <a:pPr algn="r"/>
            <a:endParaRPr lang="en-US" sz="2000" dirty="0">
              <a:ea typeface="+mn-lt"/>
              <a:cs typeface="+mn-lt"/>
            </a:endParaRPr>
          </a:p>
          <a:p>
            <a:pPr marL="457200" indent="-457200" algn="r"/>
            <a:r>
              <a:rPr lang="en-US" sz="2000" dirty="0">
                <a:ea typeface="+mn-lt"/>
                <a:cs typeface="+mn-lt"/>
                <a:hlinkClick r:id="rId2"/>
              </a:rPr>
              <a:t>https://www.eurekanetwork.org/open-calls/eurostars-funding-programme-2024-call-7</a:t>
            </a:r>
            <a:endParaRPr lang="en-US" sz="2000" dirty="0">
              <a:ea typeface="+mn-lt"/>
              <a:cs typeface="+mn-lt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68AD6-4DD0-4B66-59D7-4D1934781F45}"/>
              </a:ext>
            </a:extLst>
          </p:cNvPr>
          <p:cNvSpPr txBox="1"/>
          <p:nvPr/>
        </p:nvSpPr>
        <p:spPr>
          <a:xfrm>
            <a:off x="8531053" y="1766047"/>
            <a:ext cx="2446230" cy="923330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Hilde, is this call relevant for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56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FFDD7-AE15-880D-3F6F-3DE8D063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4CB9-7B9E-8C17-D1B2-8E796205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Bebas Neue"/>
              </a:rPr>
              <a:t>agenda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74BF63-08C5-FD53-327B-00FBB1E12B10}"/>
              </a:ext>
            </a:extLst>
          </p:cNvPr>
          <p:cNvSpPr txBox="1">
            <a:spLocks/>
          </p:cNvSpPr>
          <p:nvPr/>
        </p:nvSpPr>
        <p:spPr>
          <a:xfrm>
            <a:off x="892629" y="1766047"/>
            <a:ext cx="10515600" cy="4776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  15:00 - 15:05 - </a:t>
            </a:r>
            <a:r>
              <a:rPr lang="en-US" sz="2000" b="1" dirty="0">
                <a:ea typeface="+mn-lt"/>
                <a:cs typeface="+mn-lt"/>
              </a:rPr>
              <a:t>Introduction and welcoming words</a:t>
            </a:r>
          </a:p>
          <a:p>
            <a:pPr lvl="1"/>
            <a:r>
              <a:rPr lang="en-US" dirty="0">
                <a:ea typeface="+mn-lt"/>
                <a:cs typeface="+mn-lt"/>
              </a:rPr>
              <a:t> Cynthia Bouthot, CEO &amp; Founder, Space Commerce Matters  </a:t>
            </a:r>
            <a:endParaRPr lang="en-US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</a:rPr>
              <a:t> 15:05 - 15:25 - </a:t>
            </a:r>
            <a:r>
              <a:rPr lang="en-US" sz="2000" b="1" dirty="0">
                <a:ea typeface="+mn-lt"/>
                <a:cs typeface="+mn-lt"/>
              </a:rPr>
              <a:t>ICE Cubes capabilities and case studies</a:t>
            </a:r>
          </a:p>
          <a:p>
            <a:pPr lvl="1"/>
            <a:r>
              <a:rPr lang="en-US" dirty="0">
                <a:ea typeface="+mn-lt"/>
                <a:cs typeface="+mn-lt"/>
              </a:rPr>
              <a:t> Hilde </a:t>
            </a:r>
            <a:r>
              <a:rPr lang="en-US" dirty="0" err="1">
                <a:ea typeface="+mn-lt"/>
                <a:cs typeface="+mn-lt"/>
              </a:rPr>
              <a:t>Stenuit</a:t>
            </a:r>
            <a:r>
              <a:rPr lang="en-US" dirty="0">
                <a:ea typeface="+mn-lt"/>
                <a:cs typeface="+mn-lt"/>
              </a:rPr>
              <a:t>, ICE Cubes Business Development, Space Applications Services</a:t>
            </a:r>
            <a:endParaRPr lang="en-US" dirty="0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  15:25 - 15:35 - </a:t>
            </a:r>
            <a:r>
              <a:rPr lang="en-US" sz="2000" b="1" dirty="0">
                <a:ea typeface="+mn-lt"/>
                <a:cs typeface="+mn-lt"/>
              </a:rPr>
              <a:t>Funding opportunities in Europe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          Laura Gonzalez, Terrestrial Markets and Networks Lead, Space Commerce Matters  </a:t>
            </a:r>
            <a:endParaRPr lang="en-US" dirty="0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</a:rPr>
              <a:t> 15:35 - 15:45 -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b="1" dirty="0">
                <a:ea typeface="+mn-lt"/>
                <a:cs typeface="+mn-lt"/>
              </a:rPr>
              <a:t>Discussion of projects and current educational </a:t>
            </a:r>
            <a:r>
              <a:rPr lang="en-US" sz="2000" b="1" dirty="0" err="1">
                <a:ea typeface="+mn-lt"/>
                <a:cs typeface="+mn-lt"/>
              </a:rPr>
              <a:t>programms</a:t>
            </a:r>
            <a:endParaRPr lang="en-US" sz="2000" dirty="0" err="1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00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08F0C-4DC1-864C-B08B-2A227438A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AD73-5774-75F8-E838-DE694ECB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/>
              </a:rPr>
              <a:t>Introduction</a:t>
            </a:r>
            <a:br>
              <a:rPr lang="en-US" dirty="0">
                <a:latin typeface="Bebas Neue"/>
              </a:rPr>
            </a:br>
            <a:r>
              <a:rPr lang="en-US" sz="3200" dirty="0">
                <a:latin typeface="Bebas Neue"/>
              </a:rPr>
              <a:t>Cynthia Bouthot, SCM founder and </a:t>
            </a:r>
            <a:r>
              <a:rPr lang="en-US" sz="3200" dirty="0" err="1">
                <a:latin typeface="Bebas Neue"/>
              </a:rPr>
              <a:t>ceo</a:t>
            </a:r>
            <a:br>
              <a:rPr lang="en-US" dirty="0">
                <a:latin typeface="Bebas Neue"/>
              </a:rPr>
            </a:b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666424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08F0C-4DC1-864C-B08B-2A227438A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AD73-5774-75F8-E838-DE694ECB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ebas Neue"/>
              </a:rPr>
              <a:t>ICE cubes </a:t>
            </a:r>
            <a:br>
              <a:rPr lang="en-US" dirty="0">
                <a:latin typeface="Bebas Neue"/>
              </a:rPr>
            </a:br>
            <a:r>
              <a:rPr lang="en-US" dirty="0">
                <a:latin typeface="Bebas Neue"/>
              </a:rPr>
              <a:t>Educational projects </a:t>
            </a:r>
            <a:br>
              <a:rPr lang="en-US" dirty="0">
                <a:latin typeface="Bebas Neue"/>
              </a:rPr>
            </a:br>
            <a:r>
              <a:rPr lang="en-US" sz="3200" dirty="0">
                <a:latin typeface="Bebas Neue"/>
              </a:rPr>
              <a:t>Hilde </a:t>
            </a:r>
            <a:r>
              <a:rPr lang="en-US" sz="3200" dirty="0" err="1">
                <a:latin typeface="Bebas Neue"/>
              </a:rPr>
              <a:t>Stenuit</a:t>
            </a:r>
            <a:r>
              <a:rPr lang="en-US" sz="3200" dirty="0">
                <a:latin typeface="Bebas Neue"/>
              </a:rPr>
              <a:t>, ICE Cubes Business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206286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08F0C-4DC1-864C-B08B-2A227438A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AD73-5774-75F8-E838-DE694ECB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/>
              </a:rPr>
              <a:t>Funding opportunities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157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653D-DF92-F94C-D2BA-EA49F894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F0E5-2B88-1009-D08D-A64B14F0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430"/>
            <a:ext cx="10515600" cy="101211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Bebas Neue"/>
              </a:rPr>
              <a:t>EUrope</a:t>
            </a:r>
            <a:r>
              <a:rPr lang="en-US" dirty="0">
                <a:latin typeface="Bebas Neue"/>
              </a:rPr>
              <a:t> Funding Programs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C16-0946-6AA0-B7D6-DD950CB3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50E2-5920-A54E-9F94-F73C0338433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5CFBB23-62F4-3FE6-6B89-D6C864250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10266"/>
              </p:ext>
            </p:extLst>
          </p:nvPr>
        </p:nvGraphicFramePr>
        <p:xfrm>
          <a:off x="607391" y="1656522"/>
          <a:ext cx="10981591" cy="473156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991976">
                  <a:extLst>
                    <a:ext uri="{9D8B030D-6E8A-4147-A177-3AD203B41FA5}">
                      <a16:colId xmlns:a16="http://schemas.microsoft.com/office/drawing/2014/main" val="2039529863"/>
                    </a:ext>
                  </a:extLst>
                </a:gridCol>
                <a:gridCol w="2082845">
                  <a:extLst>
                    <a:ext uri="{9D8B030D-6E8A-4147-A177-3AD203B41FA5}">
                      <a16:colId xmlns:a16="http://schemas.microsoft.com/office/drawing/2014/main" val="3070801834"/>
                    </a:ext>
                  </a:extLst>
                </a:gridCol>
                <a:gridCol w="4124226">
                  <a:extLst>
                    <a:ext uri="{9D8B030D-6E8A-4147-A177-3AD203B41FA5}">
                      <a16:colId xmlns:a16="http://schemas.microsoft.com/office/drawing/2014/main" val="2103263668"/>
                    </a:ext>
                  </a:extLst>
                </a:gridCol>
                <a:gridCol w="1581250">
                  <a:extLst>
                    <a:ext uri="{9D8B030D-6E8A-4147-A177-3AD203B41FA5}">
                      <a16:colId xmlns:a16="http://schemas.microsoft.com/office/drawing/2014/main" val="1596150678"/>
                    </a:ext>
                  </a:extLst>
                </a:gridCol>
                <a:gridCol w="1201294">
                  <a:extLst>
                    <a:ext uri="{9D8B030D-6E8A-4147-A177-3AD203B41FA5}">
                      <a16:colId xmlns:a16="http://schemas.microsoft.com/office/drawing/2014/main" val="3274140124"/>
                    </a:ext>
                  </a:extLst>
                </a:gridCol>
              </a:tblGrid>
              <a:tr h="295266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/>
                        </a:rPr>
                        <a:t>Agency/Program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/>
                        </a:rPr>
                        <a:t>Program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Calibri"/>
                        </a:rPr>
                        <a:t>Relevant Focus Area(s)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Calibri"/>
                        </a:rPr>
                        <a:t>Max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/>
                        </a:rPr>
                        <a:t>Due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096863"/>
                  </a:ext>
                </a:extLst>
              </a:tr>
              <a:tr h="50785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HORIZON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chemeClr val="accent1"/>
                          </a:solidFill>
                          <a:latin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ERASMUS +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EU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programme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for education, training, youth and sport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TBD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Calibri"/>
                        </a:rPr>
                        <a:t>TBD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865685"/>
                  </a:ext>
                </a:extLst>
              </a:tr>
              <a:tr h="135822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HORIZON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  <a:hlinkClick r:id="rId5"/>
                        </a:rPr>
                        <a:t>Interconnected Innovation Ecosystems (2024.2)</a:t>
                      </a: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400" b="0" i="0" u="none" strike="noStrike" baseline="0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1" u="none" strike="noStrike" baseline="0" noProof="0" dirty="0">
                          <a:solidFill>
                            <a:schemeClr val="accent6"/>
                          </a:solidFill>
                          <a:latin typeface="Calibri"/>
                        </a:rPr>
                        <a:t>HORIZON-EIE-2024-CONNECT-02</a:t>
                      </a:r>
                      <a:endParaRPr lang="en-US" sz="1400" i="1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2A2B2C"/>
                          </a:solidFill>
                          <a:latin typeface="Calibri"/>
                        </a:rPr>
                        <a:t>Expanding Academia-Enterprise Collaborations. </a:t>
                      </a:r>
                      <a:endParaRPr lang="en-US" sz="1400" dirty="0"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2A2B2C"/>
                          </a:solidFill>
                          <a:latin typeface="Calibri"/>
                        </a:rPr>
                        <a:t>Improved integration of research institutions, engagement and connectedness, competence, </a:t>
                      </a:r>
                      <a:r>
                        <a:rPr lang="en-US" sz="1400" b="0" i="0" u="none" strike="noStrike" baseline="0" noProof="0" dirty="0">
                          <a:solidFill>
                            <a:srgbClr val="2A2B2C"/>
                          </a:solidFill>
                        </a:rPr>
                        <a:t>entrepreneurial </a:t>
                      </a:r>
                      <a:r>
                        <a:rPr lang="en-US" sz="1400" b="0" i="0" u="none" strike="noStrike" baseline="0" noProof="0" dirty="0">
                          <a:solidFill>
                            <a:srgbClr val="2A2B2C"/>
                          </a:solidFill>
                          <a:latin typeface="Calibri"/>
                        </a:rPr>
                        <a:t>skills.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100-500k 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19 Sept 2024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127890"/>
                  </a:ext>
                </a:extLst>
              </a:tr>
              <a:tr h="94485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INDUSAC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  <a:hlinkClick r:id="rId6"/>
                        </a:rPr>
                        <a:t>INDUSAC</a:t>
                      </a:r>
                      <a:endParaRPr lang="en-US" sz="1400" b="0" i="0" u="none" strike="noStrike" baseline="0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To develop and validate a state-of-the-art Industry-Academia Collaboration mechanism for quick, challenge-driven, human-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centred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co-creation.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1,000 EUR per student</a:t>
                      </a:r>
                      <a:endParaRPr lang="en-US" sz="1400" dirty="0">
                        <a:latin typeface="Calibr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3,000 EUR per co-creation team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Calibri"/>
                        </a:rPr>
                        <a:t>7 March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543688"/>
                  </a:ext>
                </a:extLst>
              </a:tr>
              <a:tr h="72045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AFCEA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  <a:hlinkClick r:id="rId7"/>
                        </a:rPr>
                        <a:t>AFCEA European STEM Grants Program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A2B2C"/>
                          </a:solidFill>
                          <a:latin typeface="Calibri"/>
                        </a:rPr>
                        <a:t>Support to science, technology, engineering and mathematics (STEM) students and teachers. Projects funded year-by-year basis.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1,000 USD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Rolling basis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374768"/>
                  </a:ext>
                </a:extLst>
              </a:tr>
              <a:tr h="87398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COPERNICUS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chemeClr val="accent1"/>
                          </a:solidFill>
                          <a:latin typeface="Calibri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Copernicus Academy</a:t>
                      </a:r>
                      <a:r>
                        <a:rPr lang="en-US" sz="1400" b="0" i="0" u="none" strike="noStrike" baseline="0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 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Earth Observation. Empower the next generation with suitable skill sets to use Copernicus data.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Model for other STEM inter-university initiatives</a:t>
                      </a:r>
                      <a:endParaRPr lang="en-US" sz="1400" dirty="0"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TBD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latin typeface="Calibri"/>
                        </a:rPr>
                        <a:t>TBD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2698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7DB750A-9001-09D4-3258-37681E2A5679}"/>
              </a:ext>
            </a:extLst>
          </p:cNvPr>
          <p:cNvSpPr txBox="1"/>
          <p:nvPr/>
        </p:nvSpPr>
        <p:spPr>
          <a:xfrm>
            <a:off x="-1608083" y="-1229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644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653D-DF92-F94C-D2BA-EA49F894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F0E5-2B88-1009-D08D-A64B14F0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430"/>
            <a:ext cx="10515600" cy="1012117"/>
          </a:xfrm>
        </p:spPr>
        <p:txBody>
          <a:bodyPr>
            <a:normAutofit/>
          </a:bodyPr>
          <a:lstStyle/>
          <a:p>
            <a:r>
              <a:rPr lang="en-US" dirty="0">
                <a:latin typeface="Bebas Neue"/>
              </a:rPr>
              <a:t>ESA Funding Programs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C16-0946-6AA0-B7D6-DD950CB3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50E2-5920-A54E-9F94-F73C0338433B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5CFBB23-62F4-3FE6-6B89-D6C864250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95038"/>
              </p:ext>
            </p:extLst>
          </p:nvPr>
        </p:nvGraphicFramePr>
        <p:xfrm>
          <a:off x="473725" y="1378085"/>
          <a:ext cx="11325296" cy="191192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054321">
                  <a:extLst>
                    <a:ext uri="{9D8B030D-6E8A-4147-A177-3AD203B41FA5}">
                      <a16:colId xmlns:a16="http://schemas.microsoft.com/office/drawing/2014/main" val="2039529863"/>
                    </a:ext>
                  </a:extLst>
                </a:gridCol>
                <a:gridCol w="2982699">
                  <a:extLst>
                    <a:ext uri="{9D8B030D-6E8A-4147-A177-3AD203B41FA5}">
                      <a16:colId xmlns:a16="http://schemas.microsoft.com/office/drawing/2014/main" val="3070801834"/>
                    </a:ext>
                  </a:extLst>
                </a:gridCol>
                <a:gridCol w="3803580">
                  <a:extLst>
                    <a:ext uri="{9D8B030D-6E8A-4147-A177-3AD203B41FA5}">
                      <a16:colId xmlns:a16="http://schemas.microsoft.com/office/drawing/2014/main" val="2103263668"/>
                    </a:ext>
                  </a:extLst>
                </a:gridCol>
                <a:gridCol w="1245804">
                  <a:extLst>
                    <a:ext uri="{9D8B030D-6E8A-4147-A177-3AD203B41FA5}">
                      <a16:colId xmlns:a16="http://schemas.microsoft.com/office/drawing/2014/main" val="1596150678"/>
                    </a:ext>
                  </a:extLst>
                </a:gridCol>
                <a:gridCol w="1238892">
                  <a:extLst>
                    <a:ext uri="{9D8B030D-6E8A-4147-A177-3AD203B41FA5}">
                      <a16:colId xmlns:a16="http://schemas.microsoft.com/office/drawing/2014/main" val="3274140124"/>
                    </a:ext>
                  </a:extLst>
                </a:gridCol>
              </a:tblGrid>
              <a:tr h="376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</a:rPr>
                        <a:t>Agency/Program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</a:rPr>
                        <a:t>Program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latin typeface="+mn-lt"/>
                        </a:rPr>
                        <a:t>Relevant Focus Area(s)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latin typeface="+mn-lt"/>
                        </a:rPr>
                        <a:t>Max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</a:rPr>
                        <a:t>Due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096863"/>
                  </a:ext>
                </a:extLst>
              </a:tr>
              <a:tr h="376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</a:rPr>
                        <a:t>ESA Academy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ESA Academy Experiments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Facility use: ICE cubes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dirty="0">
                          <a:latin typeface="+mn-lt"/>
                        </a:rPr>
                        <a:t>Facility use costs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</a:rPr>
                        <a:t>TBC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3453012"/>
                  </a:ext>
                </a:extLst>
              </a:tr>
              <a:tr h="376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dirty="0">
                          <a:latin typeface="+mn-lt"/>
                        </a:rPr>
                        <a:t>ESA OSIP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dirty="0">
                          <a:solidFill>
                            <a:srgbClr val="1B1B1B"/>
                          </a:solidFill>
                          <a:effectLst/>
                        </a:rPr>
                        <a:t>OSIP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dirty="0">
                          <a:solidFill>
                            <a:srgbClr val="1B1B1B"/>
                          </a:solidFill>
                          <a:effectLst/>
                        </a:rPr>
                        <a:t>Co-founded research (</a:t>
                      </a:r>
                      <a:r>
                        <a:rPr lang="en-US" sz="1600" b="0" i="0" u="none" strike="noStrike" noProof="0" dirty="0">
                          <a:solidFill>
                            <a:srgbClr val="1B1B1B"/>
                          </a:solidFill>
                          <a:effectLst/>
                          <a:latin typeface="Calibri"/>
                        </a:rPr>
                        <a:t>PhD / post-doctoral)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175K €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9804886"/>
                  </a:ext>
                </a:extLst>
              </a:tr>
              <a:tr h="376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dirty="0">
                          <a:latin typeface="+mn-lt"/>
                        </a:rPr>
                        <a:t>ESA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1B1B1B"/>
                          </a:solidFill>
                          <a:effectLst/>
                          <a:latin typeface="Calibri"/>
                        </a:rPr>
                        <a:t>Current opportunities for university students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1B1B1B"/>
                          </a:solidFill>
                          <a:effectLst/>
                        </a:rPr>
                        <a:t>Training courses, competitions, challenges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600" b="0" i="0" u="none" strike="noStrike" baseline="0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69953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7DB750A-9001-09D4-3258-37681E2A5679}"/>
              </a:ext>
            </a:extLst>
          </p:cNvPr>
          <p:cNvSpPr txBox="1"/>
          <p:nvPr/>
        </p:nvSpPr>
        <p:spPr>
          <a:xfrm>
            <a:off x="-1608083" y="-1229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DD7F71-2C3F-23F1-006D-44212682F0BA}"/>
              </a:ext>
            </a:extLst>
          </p:cNvPr>
          <p:cNvSpPr txBox="1">
            <a:spLocks/>
          </p:cNvSpPr>
          <p:nvPr/>
        </p:nvSpPr>
        <p:spPr>
          <a:xfrm>
            <a:off x="619784" y="3698654"/>
            <a:ext cx="4568232" cy="30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ea typeface="+mn-lt"/>
                <a:cs typeface="+mn-lt"/>
              </a:rPr>
              <a:t>ESA Academy Experiments </a:t>
            </a:r>
            <a:endParaRPr lang="en-US" b="1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Funding body: ESA</a:t>
            </a:r>
            <a:endParaRPr lang="en-US" dirty="0"/>
          </a:p>
          <a:p>
            <a:pPr marL="285750" indent="-285750">
              <a:lnSpc>
                <a:spcPct val="110000"/>
              </a:lnSpc>
              <a:buFont typeface="Arial,Sans-Serif" panose="020B0604020202020204" pitchFamily="34" charset="0"/>
              <a:buChar char="•"/>
            </a:pPr>
            <a:r>
              <a:rPr lang="en-US" sz="1400" dirty="0">
                <a:cs typeface="Calibri" panose="020F0502020204030204"/>
              </a:rPr>
              <a:t>Opening date: TBC</a:t>
            </a:r>
            <a:endParaRPr lang="en-US" sz="1400">
              <a:solidFill>
                <a:srgbClr val="808080"/>
              </a:solidFill>
              <a:ea typeface="Calibri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buFont typeface="Arial,Sans-Serif" panose="020B0604020202020204" pitchFamily="34" charset="0"/>
              <a:buChar char="•"/>
            </a:pPr>
            <a:r>
              <a:rPr lang="en-US" sz="1400" dirty="0">
                <a:cs typeface="Calibri" panose="020F0502020204030204"/>
              </a:rPr>
              <a:t>Last round closed 3 Dec 2023</a:t>
            </a:r>
            <a:endParaRPr lang="en-US" sz="1400">
              <a:solidFill>
                <a:srgbClr val="808080"/>
              </a:solidFill>
              <a:ea typeface="Calibri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Project duration: 1.5 years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Team: 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The core team minimum of six students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The team leader recommended to be PhD student</a:t>
            </a:r>
            <a:endParaRPr lang="en-US" sz="1400">
              <a:ea typeface="Calibri" panose="020F0502020204030204"/>
              <a:cs typeface="Calibri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algn="r">
              <a:lnSpc>
                <a:spcPct val="110000"/>
              </a:lnSpc>
            </a:pPr>
            <a:r>
              <a:rPr lang="en-US" sz="1400" dirty="0">
                <a:ea typeface="+mn-lt"/>
                <a:cs typeface="+mn-lt"/>
                <a:hlinkClick r:id="rId3"/>
              </a:rPr>
              <a:t>https://www.esa.int/Education/ESA_Academy_Experiments_programme/How_to_appl</a:t>
            </a:r>
            <a:r>
              <a:rPr lang="en-US" sz="1700" dirty="0">
                <a:ea typeface="+mn-lt"/>
                <a:cs typeface="+mn-lt"/>
                <a:hlinkClick r:id="rId3"/>
              </a:rPr>
              <a:t>y</a:t>
            </a:r>
            <a:endParaRPr lang="en-US" sz="1700" dirty="0">
              <a:ea typeface="Calibri"/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endParaRPr lang="en-US" sz="2000" dirty="0">
              <a:ea typeface="+mn-lt"/>
              <a:cs typeface="+mn-lt"/>
            </a:endParaRPr>
          </a:p>
          <a:p>
            <a:endParaRPr lang="en-US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9F5436-73E3-F89F-DE4F-36C661868C0C}"/>
              </a:ext>
            </a:extLst>
          </p:cNvPr>
          <p:cNvSpPr txBox="1">
            <a:spLocks/>
          </p:cNvSpPr>
          <p:nvPr/>
        </p:nvSpPr>
        <p:spPr>
          <a:xfrm>
            <a:off x="5606254" y="3695920"/>
            <a:ext cx="3621344" cy="21842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1B1B1B"/>
                </a:solidFill>
                <a:latin typeface="Calibri"/>
              </a:rPr>
              <a:t>Open Space Innovation Platform</a:t>
            </a:r>
            <a:endParaRPr lang="en-US" sz="2000" b="1" dirty="0">
              <a:solidFill>
                <a:srgbClr val="1B1B1B"/>
              </a:solidFill>
              <a:effectLst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5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ea typeface="+mn-lt"/>
                <a:cs typeface="+mn-lt"/>
              </a:rPr>
              <a:t>Funding body: ESA</a:t>
            </a:r>
            <a:endParaRPr lang="en-US" sz="1500" dirty="0">
              <a:ea typeface="Calibri"/>
              <a:cs typeface="Calibri"/>
            </a:endParaRPr>
          </a:p>
          <a:p>
            <a:pPr marL="285750" indent="-285750" font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ea typeface="+mn-lt"/>
                <a:cs typeface="+mn-lt"/>
              </a:rPr>
              <a:t>Call open, f</a:t>
            </a:r>
            <a:r>
              <a:rPr lang="en-GB" sz="1500" err="1">
                <a:ea typeface="+mn-lt"/>
                <a:cs typeface="+mn-lt"/>
              </a:rPr>
              <a:t>unding</a:t>
            </a:r>
            <a:r>
              <a:rPr lang="en-GB" sz="1500" dirty="0">
                <a:ea typeface="+mn-lt"/>
                <a:cs typeface="+mn-lt"/>
              </a:rPr>
              <a:t> for ideas</a:t>
            </a:r>
            <a:endParaRPr lang="en-US" sz="15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ea typeface="+mn-lt"/>
                <a:cs typeface="+mn-lt"/>
              </a:rPr>
              <a:t>Co-founded research (PhD / post-doctoral)</a:t>
            </a:r>
            <a:endParaRPr lang="en-GB" sz="1500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ea typeface="+mn-lt"/>
                <a:cs typeface="+mn-lt"/>
              </a:rPr>
              <a:t>Up to 175k EUR</a:t>
            </a:r>
            <a:endParaRPr lang="en-GB" sz="1500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1400" dirty="0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ea typeface="+mn-lt"/>
                <a:cs typeface="+mn-lt"/>
                <a:hlinkClick r:id="rId4"/>
              </a:rPr>
              <a:t>https</a:t>
            </a:r>
            <a:r>
              <a:rPr lang="en-GB" sz="1400" dirty="0">
                <a:hlinkClick r:id="rId4"/>
              </a:rPr>
              <a:t>://technology.esa.int/page/funding-your-ideas</a:t>
            </a:r>
            <a:endParaRPr lang="en-US" sz="1400">
              <a:ea typeface="Calibri"/>
              <a:cs typeface="Calibri"/>
            </a:endParaRPr>
          </a:p>
        </p:txBody>
      </p:sp>
      <p:pic>
        <p:nvPicPr>
          <p:cNvPr id="10" name="Picture 9" descr="A diagram of a circle with text and icons&#10;&#10;Description automatically generated">
            <a:extLst>
              <a:ext uri="{FF2B5EF4-FFF2-40B4-BE49-F238E27FC236}">
                <a16:creationId xmlns:a16="http://schemas.microsoft.com/office/drawing/2014/main" id="{C5547D98-05DE-3B16-D39F-B67F1C220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504" y="3770463"/>
            <a:ext cx="2381387" cy="2378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FDE90C-5BC5-AE05-DDE0-E96027BFC477}"/>
              </a:ext>
            </a:extLst>
          </p:cNvPr>
          <p:cNvSpPr txBox="1"/>
          <p:nvPr/>
        </p:nvSpPr>
        <p:spPr>
          <a:xfrm>
            <a:off x="4691270" y="3288748"/>
            <a:ext cx="8629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cs typeface="Segoe UI"/>
                <a:hlinkClick r:id="rId6"/>
              </a:rPr>
              <a:t>https://www.esa.int/Education/ESA_Academy/Current_opportunities_for_university_student</a:t>
            </a: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61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C0905-DEC2-1B81-0A90-A5A7ADBA0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6D971-FD94-0F4C-F19F-1CC8B1EF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accent6"/>
                </a:solidFill>
                <a:latin typeface="Bebas Neue"/>
              </a:rPr>
              <a:t>elgra</a:t>
            </a:r>
            <a:r>
              <a:rPr lang="en-US" dirty="0">
                <a:solidFill>
                  <a:schemeClr val="accent6"/>
                </a:solidFill>
                <a:latin typeface="Bebas Neue"/>
              </a:rPr>
              <a:t> 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4015A9-F4C9-E758-4DE5-262675901FC6}"/>
              </a:ext>
            </a:extLst>
          </p:cNvPr>
          <p:cNvSpPr txBox="1">
            <a:spLocks/>
          </p:cNvSpPr>
          <p:nvPr/>
        </p:nvSpPr>
        <p:spPr>
          <a:xfrm>
            <a:off x="649673" y="1644569"/>
            <a:ext cx="6308955" cy="496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European Low Gravity Association</a:t>
            </a:r>
            <a:endPara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10000"/>
              </a:lnSpc>
            </a:pPr>
            <a:endParaRPr lang="en-US" sz="2000" b="1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Non-profit international society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Promotion of scientific research under various gravity conditions in Europe. 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Provides a networking platform for all scientists interested in life and physical sciences and technology in space or on ground. </a:t>
            </a: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ea typeface="+mn-lt"/>
                <a:cs typeface="+mn-lt"/>
              </a:rPr>
              <a:t>Biennial Symposium &amp; General Assembly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Sept 2-6 2024, Liverpool, UK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Abstract submission opened until Thurs 29th Feb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Registration will open in March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sz="1400" dirty="0">
                <a:ea typeface="+mn-lt"/>
                <a:cs typeface="+mn-lt"/>
                <a:hlinkClick r:id="rId2"/>
              </a:rPr>
              <a:t>https://www.elgra.org/abstract-submission-portal-for-the-2024-european-low-gravity-research-association-elgra-meeting-is-live/</a:t>
            </a:r>
            <a:endParaRPr lang="en-US" sz="1400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700" b="1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ea typeface="+mn-lt"/>
                <a:cs typeface="+mn-lt"/>
              </a:rPr>
              <a:t>The ELGRA Research Prize: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Enables members of ELGRA holding a PhD to pursue small-scale research projects in the field of Life Science or Physical gravity-related research </a:t>
            </a:r>
            <a:endParaRPr lang="en-US" sz="1700">
              <a:ea typeface="Calibri"/>
              <a:cs typeface="Calibri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Deadline for applications: 15th March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Funding: 10,000 </a:t>
            </a:r>
            <a:r>
              <a:rPr lang="en-US" sz="1700" err="1">
                <a:ea typeface="+mn-lt"/>
                <a:cs typeface="+mn-lt"/>
              </a:rPr>
              <a:t>Eur</a:t>
            </a:r>
            <a:endParaRPr lang="en-US" sz="1700">
              <a:ea typeface="+mn-lt"/>
              <a:cs typeface="+mn-lt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lt"/>
                <a:cs typeface="+mn-lt"/>
              </a:rPr>
              <a:t>Duration: 1 year</a:t>
            </a:r>
          </a:p>
          <a:p>
            <a:pPr lvl="1">
              <a:lnSpc>
                <a:spcPct val="110000"/>
              </a:lnSpc>
            </a:pPr>
            <a:r>
              <a:rPr lang="en-US" sz="1700" dirty="0">
                <a:ea typeface="+mn-lt"/>
                <a:cs typeface="+mn-lt"/>
                <a:hlinkClick r:id="rId3"/>
              </a:rPr>
              <a:t>https://www.elgra.org/wp-content/uploads/2024/02/ELGRA-RESEARCH-PRIZE-2023-24ext.pdf</a:t>
            </a:r>
            <a:endParaRPr lang="en-US" sz="1700">
              <a:ea typeface="+mn-lt"/>
              <a:cs typeface="+mn-lt"/>
            </a:endParaRPr>
          </a:p>
          <a:p>
            <a:pPr algn="r">
              <a:lnSpc>
                <a:spcPct val="110000"/>
              </a:lnSpc>
            </a:pPr>
            <a:endParaRPr lang="en-US" sz="2000" dirty="0">
              <a:ea typeface="+mn-lt"/>
              <a:cs typeface="+mn-lt"/>
            </a:endParaRPr>
          </a:p>
          <a:p>
            <a:pPr algn="r">
              <a:lnSpc>
                <a:spcPct val="110000"/>
              </a:lnSpc>
            </a:pPr>
            <a:endParaRPr lang="en-US" sz="2000" dirty="0">
              <a:ea typeface="+mn-lt"/>
              <a:cs typeface="+mn-lt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438507A7-4401-238D-F240-E1809DF46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821" y="380034"/>
            <a:ext cx="1609725" cy="914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E377C-FF5F-2ACB-5935-208041EFC6E2}"/>
              </a:ext>
            </a:extLst>
          </p:cNvPr>
          <p:cNvSpPr txBox="1">
            <a:spLocks/>
          </p:cNvSpPr>
          <p:nvPr/>
        </p:nvSpPr>
        <p:spPr>
          <a:xfrm>
            <a:off x="7131687" y="1644569"/>
            <a:ext cx="4542045" cy="496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Student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 European Low Gravity Association</a:t>
            </a: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SELGRA is the Student chapter of the European Low Gravity Research Association aiming to be the point of reference for gravity-related students all over Europe.</a:t>
            </a:r>
          </a:p>
          <a:p>
            <a:pPr algn="r">
              <a:lnSpc>
                <a:spcPct val="110000"/>
              </a:lnSpc>
            </a:pPr>
            <a:r>
              <a:rPr lang="en-US" sz="1400" dirty="0">
                <a:ea typeface="+mn-lt"/>
                <a:cs typeface="+mn-lt"/>
                <a:hlinkClick r:id="rId5"/>
              </a:rPr>
              <a:t>https://sites.google.com/site/studentelgra</a:t>
            </a:r>
            <a:endParaRPr lang="en-US" sz="140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7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7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567F48D-AB32-71F1-69FE-F0CB52972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557" y="456658"/>
            <a:ext cx="2321010" cy="7652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3E80B08-2A15-3853-7D54-734B00B372C9}"/>
              </a:ext>
            </a:extLst>
          </p:cNvPr>
          <p:cNvSpPr txBox="1">
            <a:spLocks/>
          </p:cNvSpPr>
          <p:nvPr/>
        </p:nvSpPr>
        <p:spPr>
          <a:xfrm>
            <a:off x="7009294" y="313221"/>
            <a:ext cx="4894471" cy="1336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accent6"/>
                </a:solidFill>
                <a:latin typeface="Bebas Neue"/>
              </a:rPr>
              <a:t>selgra</a:t>
            </a:r>
            <a:r>
              <a:rPr lang="en-US" dirty="0">
                <a:solidFill>
                  <a:schemeClr val="accent6"/>
                </a:solidFill>
                <a:latin typeface="Bebas Neue"/>
              </a:rPr>
              <a:t> 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20C9D-F2AF-CBF6-350C-CDA4C254850A}"/>
              </a:ext>
            </a:extLst>
          </p:cNvPr>
          <p:cNvSpPr txBox="1"/>
          <p:nvPr/>
        </p:nvSpPr>
        <p:spPr>
          <a:xfrm>
            <a:off x="8633791" y="6182139"/>
            <a:ext cx="27432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808080"/>
                </a:solidFill>
                <a:cs typeface="Segoe UI"/>
              </a:rPr>
              <a:t>​</a:t>
            </a:r>
          </a:p>
          <a:p>
            <a:pPr algn="r"/>
            <a:r>
              <a:rPr lang="en-US" sz="1700" u="sng">
                <a:solidFill>
                  <a:srgbClr val="0563C1"/>
                </a:solidFill>
                <a:cs typeface="Segoe UI"/>
                <a:hlinkClick r:id="rId7"/>
              </a:rPr>
              <a:t>https://www.elgra.org/</a:t>
            </a:r>
            <a:r>
              <a:rPr lang="en-US" sz="1700">
                <a:solidFill>
                  <a:srgbClr val="808080"/>
                </a:solidFill>
                <a:cs typeface="Segoe UI"/>
              </a:rPr>
              <a:t>​</a:t>
            </a:r>
          </a:p>
        </p:txBody>
      </p:sp>
      <p:pic>
        <p:nvPicPr>
          <p:cNvPr id="16" name="Picture 15" descr="A blue and white cover with a city skyline&#10;&#10;Description automatically generated">
            <a:extLst>
              <a:ext uri="{FF2B5EF4-FFF2-40B4-BE49-F238E27FC236}">
                <a16:creationId xmlns:a16="http://schemas.microsoft.com/office/drawing/2014/main" id="{46C47C21-21FA-D0FA-BD08-8DEF2F32E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1878" y="4128273"/>
            <a:ext cx="4642678" cy="18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653D-DF92-F94C-D2BA-EA49F894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F0E5-2B88-1009-D08D-A64B14F0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430"/>
            <a:ext cx="10515600" cy="10121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  <a:latin typeface="Bebas Neue"/>
              </a:rPr>
              <a:t>research </a:t>
            </a:r>
            <a:r>
              <a:rPr lang="en-US" dirty="0">
                <a:latin typeface="Bebas Neue"/>
              </a:rPr>
              <a:t>Funding Programs</a:t>
            </a:r>
            <a:endParaRPr lang="en-US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C16-0946-6AA0-B7D6-DD950CB3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450E2-5920-A54E-9F94-F73C0338433B}" type="slidenum">
              <a:rPr lang="en-US" dirty="0" smtClean="0"/>
              <a:pPr/>
              <a:t>9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5CFBB23-62F4-3FE6-6B89-D6C864250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117181"/>
              </p:ext>
            </p:extLst>
          </p:nvPr>
        </p:nvGraphicFramePr>
        <p:xfrm>
          <a:off x="430696" y="1386919"/>
          <a:ext cx="11325262" cy="484350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742954">
                  <a:extLst>
                    <a:ext uri="{9D8B030D-6E8A-4147-A177-3AD203B41FA5}">
                      <a16:colId xmlns:a16="http://schemas.microsoft.com/office/drawing/2014/main" val="2039529863"/>
                    </a:ext>
                  </a:extLst>
                </a:gridCol>
                <a:gridCol w="2295328">
                  <a:extLst>
                    <a:ext uri="{9D8B030D-6E8A-4147-A177-3AD203B41FA5}">
                      <a16:colId xmlns:a16="http://schemas.microsoft.com/office/drawing/2014/main" val="3070801834"/>
                    </a:ext>
                  </a:extLst>
                </a:gridCol>
                <a:gridCol w="3350932">
                  <a:extLst>
                    <a:ext uri="{9D8B030D-6E8A-4147-A177-3AD203B41FA5}">
                      <a16:colId xmlns:a16="http://schemas.microsoft.com/office/drawing/2014/main" val="2103263668"/>
                    </a:ext>
                  </a:extLst>
                </a:gridCol>
                <a:gridCol w="848126">
                  <a:extLst>
                    <a:ext uri="{9D8B030D-6E8A-4147-A177-3AD203B41FA5}">
                      <a16:colId xmlns:a16="http://schemas.microsoft.com/office/drawing/2014/main" val="1596150678"/>
                    </a:ext>
                  </a:extLst>
                </a:gridCol>
                <a:gridCol w="1018780">
                  <a:extLst>
                    <a:ext uri="{9D8B030D-6E8A-4147-A177-3AD203B41FA5}">
                      <a16:colId xmlns:a16="http://schemas.microsoft.com/office/drawing/2014/main" val="1922276245"/>
                    </a:ext>
                  </a:extLst>
                </a:gridCol>
                <a:gridCol w="1052645">
                  <a:extLst>
                    <a:ext uri="{9D8B030D-6E8A-4147-A177-3AD203B41FA5}">
                      <a16:colId xmlns:a16="http://schemas.microsoft.com/office/drawing/2014/main" val="3274140124"/>
                    </a:ext>
                  </a:extLst>
                </a:gridCol>
                <a:gridCol w="1016497">
                  <a:extLst>
                    <a:ext uri="{9D8B030D-6E8A-4147-A177-3AD203B41FA5}">
                      <a16:colId xmlns:a16="http://schemas.microsoft.com/office/drawing/2014/main" val="3423121576"/>
                    </a:ext>
                  </a:extLst>
                </a:gridCol>
              </a:tblGrid>
              <a:tr h="5553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Agency/Program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Program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+mn-lt"/>
                        </a:rPr>
                        <a:t>Relevant Focus Area(s)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+mn-lt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+mn-lt"/>
                        </a:rPr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+mn-lt"/>
                        </a:rPr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latin typeface="+mn-lt"/>
                        </a:rPr>
                        <a:t>Due Date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096863"/>
                  </a:ext>
                </a:extLst>
              </a:tr>
              <a:tr h="79090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Portuguese</a:t>
                      </a:r>
                      <a:endParaRPr lang="en-US" sz="1400"/>
                    </a:p>
                    <a:p>
                      <a:pPr lvl="0" algn="l"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Space Agency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</a:rPr>
                        <a:t>PROSSE - PRODEX</a:t>
                      </a:r>
                      <a:endParaRPr lang="en-US" sz="14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Science onboard ISS platforms relevant for space exploration or other sectors in society. </a:t>
                      </a:r>
                      <a:endParaRPr lang="en-US" sz="1400" b="0" i="0" u="none" strike="noStrike" baseline="0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Portugal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36 months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280k € 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24 March 2024</a:t>
                      </a:r>
                    </a:p>
                    <a:p>
                      <a:pPr lvl="0" algn="l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7548039"/>
                  </a:ext>
                </a:extLst>
              </a:tr>
              <a:tr h="106014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</a:rPr>
                        <a:t>German Space Agency at DLR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hlinkClick r:id="rId3"/>
                        </a:rPr>
                        <a:t>InnoSpace Masters - DLR Challenge 2024:</a:t>
                      </a:r>
                      <a:b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hlinkClick r:id="rId3"/>
                        </a:rPr>
                      </a:b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hlinkClick r:id="rId3"/>
                        </a:rPr>
                        <a:t>"Applied Research for Disruptive Innovation"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Tech demos. Digital Technologies, On-Orbit Economy, Sustainability, Biotechnologies.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E.g</a:t>
                      </a: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: </a:t>
                      </a: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</a:rPr>
                        <a:t>tissue engineering, d</a:t>
                      </a: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evelopment of novel materials or pharmaceutical agents in microgravity</a:t>
                      </a:r>
                      <a:endParaRPr lang="en-US" sz="1400" b="0" i="0" u="none" strike="noStrike" baseline="0" noProof="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</a:rPr>
                        <a:t>2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</a:rPr>
                        <a:t>500k € 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23 April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1428009"/>
                  </a:ext>
                </a:extLst>
              </a:tr>
              <a:tr h="104331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42424"/>
                          </a:solidFill>
                        </a:rPr>
                        <a:t>UK Research and Innovation (UKRI)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chemeClr val="accent1"/>
                          </a:solidFill>
                          <a:latin typeface="+mn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Funding for early stage development of new healthcare interventions</a:t>
                      </a:r>
                      <a:endParaRPr lang="en-US" sz="1400" b="0" i="0" u="none" strike="noStrike" baseline="0" noProof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Healthcare.</a:t>
                      </a:r>
                      <a:endParaRPr lang="en-US" sz="1400" dirty="0"/>
                    </a:p>
                    <a:p>
                      <a:pPr lvl="0" algn="l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</a:rPr>
                        <a:t>Generate critical preliminary data to build confidence in the development strategy for a new medicine, medical device or other medical intervention development.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UK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6-24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£50k -300k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13 March 2024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081929"/>
                  </a:ext>
                </a:extLst>
              </a:tr>
              <a:tr h="129573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UK Research and </a:t>
                      </a:r>
                      <a:endParaRPr lang="en-US" sz="140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Innovation (UKRI)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  <a:hlinkClick r:id="rId5"/>
                        </a:rPr>
                        <a:t>UK Japan Engineering Biology for Novel Therapies and Diagnostics Research Collaboration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noProof="0" dirty="0"/>
                        <a:t>Protein crystallization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noProof="0" dirty="0"/>
                        <a:t>service Kirara, in collaboration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noProof="0" dirty="0"/>
                        <a:t>with Japanese partner (e.g. JAMSS)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400" b="0" i="0" u="none" strike="noStrike" baseline="0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16 April 2024 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621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7DB750A-9001-09D4-3258-37681E2A5679}"/>
              </a:ext>
            </a:extLst>
          </p:cNvPr>
          <p:cNvSpPr txBox="1"/>
          <p:nvPr/>
        </p:nvSpPr>
        <p:spPr>
          <a:xfrm>
            <a:off x="-1608083" y="-1229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31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M new NEW tempalate V2" id="{D2F556C0-5B03-449D-9135-C0F946A44D02}" vid="{853CEBE4-17F6-4B71-B3B9-072CCEC0E1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0657d45-ec35-4467-98e6-f7843daed06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ED36AB74C4F4682196E3662855211" ma:contentTypeVersion="12" ma:contentTypeDescription="Create a new document." ma:contentTypeScope="" ma:versionID="9bb9e04925243388d7dad265c63e8f5c">
  <xsd:schema xmlns:xsd="http://www.w3.org/2001/XMLSchema" xmlns:xs="http://www.w3.org/2001/XMLSchema" xmlns:p="http://schemas.microsoft.com/office/2006/metadata/properties" xmlns:ns3="60657d45-ec35-4467-98e6-f7843daed066" xmlns:ns4="80242c78-ae37-4f5f-97f2-4e9bfb41db50" targetNamespace="http://schemas.microsoft.com/office/2006/metadata/properties" ma:root="true" ma:fieldsID="f78e6ea5a91806d32da5dc2b552f3d48" ns3:_="" ns4:_="">
    <xsd:import namespace="60657d45-ec35-4467-98e6-f7843daed066"/>
    <xsd:import namespace="80242c78-ae37-4f5f-97f2-4e9bfb41db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57d45-ec35-4467-98e6-f7843daed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242c78-ae37-4f5f-97f2-4e9bfb41db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A9ABD8-25CF-41D7-AA83-0236DC1E7B16}">
  <ds:schemaRefs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60657d45-ec35-4467-98e6-f7843daed066"/>
    <ds:schemaRef ds:uri="80242c78-ae37-4f5f-97f2-4e9bfb41db5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C58DC12-2591-4AF3-A602-96684648A7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FCE82D-A71E-47D9-B475-A70A326C35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57d45-ec35-4467-98e6-f7843daed066"/>
    <ds:schemaRef ds:uri="80242c78-ae37-4f5f-97f2-4e9bfb41db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10222</TotalTime>
  <Words>1855</Words>
  <Application>Microsoft Office PowerPoint</Application>
  <PresentationFormat>Widescreen</PresentationFormat>
  <Paragraphs>303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ICE Cubes</vt:lpstr>
      <vt:lpstr>agenda</vt:lpstr>
      <vt:lpstr>Introduction Cynthia Bouthot, SCM founder and ceo </vt:lpstr>
      <vt:lpstr>ICE cubes  Educational projects  Hilde Stenuit, ICE Cubes Business Development</vt:lpstr>
      <vt:lpstr>Funding opportunities</vt:lpstr>
      <vt:lpstr>EUrope Funding Programs</vt:lpstr>
      <vt:lpstr>ESA Funding Programs</vt:lpstr>
      <vt:lpstr>elgra </vt:lpstr>
      <vt:lpstr>research Funding Programs</vt:lpstr>
      <vt:lpstr>Discussion:</vt:lpstr>
      <vt:lpstr>Thank you for your attention </vt:lpstr>
      <vt:lpstr>Back up slides</vt:lpstr>
      <vt:lpstr>PORTUGAL: PROSSE</vt:lpstr>
      <vt:lpstr>germany: INNOspace Masters</vt:lpstr>
      <vt:lpstr>UK: UKRI NEW HEALTHCARE INTERVENTIONS</vt:lpstr>
      <vt:lpstr>UK: UKRI Japan collaboration</vt:lpstr>
      <vt:lpstr>ESA: ESA Academy Petri </vt:lpstr>
      <vt:lpstr>esa: OSIP</vt:lpstr>
      <vt:lpstr>EUROPE: eureka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Clemens</dc:creator>
  <cp:lastModifiedBy>Cynthia</cp:lastModifiedBy>
  <cp:revision>3134</cp:revision>
  <dcterms:created xsi:type="dcterms:W3CDTF">2023-10-19T19:17:33Z</dcterms:created>
  <dcterms:modified xsi:type="dcterms:W3CDTF">2024-02-15T13:25:42Z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0x010100F8BED36AB74C4F4682196E3662855211</vt:lpwstr>
  </property>
  <property fmtid="{D5CDD505-2E9C-101B-9397-08002B2CF9AE}" pid="3" name="ClassificationContentMarkingHeaderLocations">
    <vt:lpwstr>Office Theme:7</vt:lpwstr>
  </property>
  <property fmtid="{D5CDD505-2E9C-101B-9397-08002B2CF9AE}" pid="4" name="ClassificationContentMarkingHeaderText">
    <vt:lpwstr>Catapult Open</vt:lpwstr>
  </property>
  <property fmtid="{D5CDD505-2E9C-101B-9397-08002B2CF9AE}" pid="5" name="MSIP_Label_9727fd89-d664-445f-87ae-dacd93175d2c_Enabled">
    <vt:lpwstr>true</vt:lpwstr>
  </property>
  <property fmtid="{D5CDD505-2E9C-101B-9397-08002B2CF9AE}" pid="6" name="MSIP_Label_9727fd89-d664-445f-87ae-dacd93175d2c_SetDate">
    <vt:lpwstr>2024-02-07T17:16:43Z</vt:lpwstr>
  </property>
  <property fmtid="{D5CDD505-2E9C-101B-9397-08002B2CF9AE}" pid="7" name="MSIP_Label_9727fd89-d664-445f-87ae-dacd93175d2c_Method">
    <vt:lpwstr>Privileged</vt:lpwstr>
  </property>
  <property fmtid="{D5CDD505-2E9C-101B-9397-08002B2CF9AE}" pid="8" name="MSIP_Label_9727fd89-d664-445f-87ae-dacd93175d2c_Name">
    <vt:lpwstr>9727fd89-d664-445f-87ae-dacd93175d2c</vt:lpwstr>
  </property>
  <property fmtid="{D5CDD505-2E9C-101B-9397-08002B2CF9AE}" pid="9" name="MSIP_Label_9727fd89-d664-445f-87ae-dacd93175d2c_SiteId">
    <vt:lpwstr>a3b20c00-1663-4ee1-8af7-7863d423ee0a</vt:lpwstr>
  </property>
  <property fmtid="{D5CDD505-2E9C-101B-9397-08002B2CF9AE}" pid="10" name="MSIP_Label_9727fd89-d664-445f-87ae-dacd93175d2c_ActionId">
    <vt:lpwstr>f4071192-91c8-4921-9101-0c6c2f0be63a</vt:lpwstr>
  </property>
  <property fmtid="{D5CDD505-2E9C-101B-9397-08002B2CF9AE}" pid="11" name="MSIP_Label_9727fd89-d664-445f-87ae-dacd93175d2c_ContentBits">
    <vt:lpwstr>0</vt:lpwstr>
  </property>
</Properties>
</file>